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TT Supermolot Neue" charset="1" panose="02000503020000020004"/>
      <p:regular r:id="rId18"/>
    </p:embeddedFont>
    <p:embeddedFont>
      <p:font typeface="TT Supermolot Neue Bold" charset="1" panose="02000803030000020004"/>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jpeg>
</file>

<file path=ppt/media/image2.png>
</file>

<file path=ppt/media/image3.jpe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3.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jpe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025651" y="1028700"/>
            <a:ext cx="3093223" cy="665932"/>
            <a:chOff x="0" y="0"/>
            <a:chExt cx="814676" cy="175390"/>
          </a:xfrm>
        </p:grpSpPr>
        <p:sp>
          <p:nvSpPr>
            <p:cNvPr name="Freeform 4" id="4"/>
            <p:cNvSpPr/>
            <p:nvPr/>
          </p:nvSpPr>
          <p:spPr>
            <a:xfrm flipH="false" flipV="false" rot="0">
              <a:off x="0" y="0"/>
              <a:ext cx="814676" cy="175390"/>
            </a:xfrm>
            <a:custGeom>
              <a:avLst/>
              <a:gdLst/>
              <a:ahLst/>
              <a:cxnLst/>
              <a:rect r="r" b="b" t="t" l="l"/>
              <a:pathLst>
                <a:path h="175390" w="814676">
                  <a:moveTo>
                    <a:pt x="60069" y="0"/>
                  </a:moveTo>
                  <a:lnTo>
                    <a:pt x="754607" y="0"/>
                  </a:lnTo>
                  <a:cubicBezTo>
                    <a:pt x="770538" y="0"/>
                    <a:pt x="785817" y="6329"/>
                    <a:pt x="797082" y="17594"/>
                  </a:cubicBezTo>
                  <a:cubicBezTo>
                    <a:pt x="808347" y="28859"/>
                    <a:pt x="814676" y="44138"/>
                    <a:pt x="814676" y="60069"/>
                  </a:cubicBezTo>
                  <a:lnTo>
                    <a:pt x="814676" y="115321"/>
                  </a:lnTo>
                  <a:cubicBezTo>
                    <a:pt x="814676" y="148496"/>
                    <a:pt x="787782" y="175390"/>
                    <a:pt x="754607" y="175390"/>
                  </a:cubicBezTo>
                  <a:lnTo>
                    <a:pt x="60069" y="175390"/>
                  </a:lnTo>
                  <a:cubicBezTo>
                    <a:pt x="26894" y="175390"/>
                    <a:pt x="0" y="148496"/>
                    <a:pt x="0" y="115321"/>
                  </a:cubicBezTo>
                  <a:lnTo>
                    <a:pt x="0" y="60069"/>
                  </a:lnTo>
                  <a:cubicBezTo>
                    <a:pt x="0" y="26894"/>
                    <a:pt x="26894" y="0"/>
                    <a:pt x="60069" y="0"/>
                  </a:cubicBezTo>
                  <a:close/>
                </a:path>
              </a:pathLst>
            </a:custGeom>
            <a:ln w="19050" cap="rnd">
              <a:solidFill>
                <a:srgbClr val="FFFFFF"/>
              </a:solidFill>
              <a:prstDash val="solid"/>
              <a:round/>
            </a:ln>
          </p:spPr>
        </p:sp>
        <p:sp>
          <p:nvSpPr>
            <p:cNvPr name="TextBox 5" id="5"/>
            <p:cNvSpPr txBox="true"/>
            <p:nvPr/>
          </p:nvSpPr>
          <p:spPr>
            <a:xfrm>
              <a:off x="0" y="-47625"/>
              <a:ext cx="814676" cy="223015"/>
            </a:xfrm>
            <a:prstGeom prst="rect">
              <a:avLst/>
            </a:prstGeom>
          </p:spPr>
          <p:txBody>
            <a:bodyPr anchor="ctr" rtlCol="false" tIns="50800" lIns="50800" bIns="50800" rIns="50800"/>
            <a:lstStyle/>
            <a:p>
              <a:pPr algn="ctr">
                <a:lnSpc>
                  <a:spcPts val="2659"/>
                </a:lnSpc>
              </a:pPr>
              <a:r>
                <a:rPr lang="en-US" sz="1899">
                  <a:solidFill>
                    <a:srgbClr val="FFFFFF"/>
                  </a:solidFill>
                  <a:latin typeface="TT Supermolot Neue"/>
                  <a:ea typeface="TT Supermolot Neue"/>
                  <a:cs typeface="TT Supermolot Neue"/>
                  <a:sym typeface="TT Supermolot Neue"/>
                </a:rPr>
                <a:t>MACHINE LEARNING</a:t>
              </a:r>
            </a:p>
          </p:txBody>
        </p:sp>
      </p:grpSp>
      <p:sp>
        <p:nvSpPr>
          <p:cNvPr name="TextBox 6" id="6"/>
          <p:cNvSpPr txBox="true"/>
          <p:nvPr/>
        </p:nvSpPr>
        <p:spPr>
          <a:xfrm rot="0">
            <a:off x="612596" y="4125595"/>
            <a:ext cx="17062808" cy="5132705"/>
          </a:xfrm>
          <a:prstGeom prst="rect">
            <a:avLst/>
          </a:prstGeom>
        </p:spPr>
        <p:txBody>
          <a:bodyPr anchor="t" rtlCol="false" tIns="0" lIns="0" bIns="0" rIns="0">
            <a:spAutoFit/>
          </a:bodyPr>
          <a:lstStyle/>
          <a:p>
            <a:pPr algn="ctr">
              <a:lnSpc>
                <a:spcPts val="13439"/>
              </a:lnSpc>
            </a:pPr>
            <a:r>
              <a:rPr lang="en-US" b="true" sz="9600">
                <a:solidFill>
                  <a:srgbClr val="FFFFFF"/>
                </a:solidFill>
                <a:latin typeface="TT Supermolot Neue Bold"/>
                <a:ea typeface="TT Supermolot Neue Bold"/>
                <a:cs typeface="TT Supermolot Neue Bold"/>
                <a:sym typeface="TT Supermolot Neue Bold"/>
              </a:rPr>
              <a:t>URBAN MOBILITY DEMAND (TRANSPORTE)</a:t>
            </a:r>
          </a:p>
          <a:p>
            <a:pPr algn="ctr">
              <a:lnSpc>
                <a:spcPts val="13999"/>
              </a:lnSpc>
            </a:pPr>
          </a:p>
        </p:txBody>
      </p:sp>
      <p:sp>
        <p:nvSpPr>
          <p:cNvPr name="TextBox 7" id="7"/>
          <p:cNvSpPr txBox="true"/>
          <p:nvPr/>
        </p:nvSpPr>
        <p:spPr>
          <a:xfrm rot="0">
            <a:off x="5751520" y="3472616"/>
            <a:ext cx="6784959" cy="1555099"/>
          </a:xfrm>
          <a:prstGeom prst="rect">
            <a:avLst/>
          </a:prstGeom>
        </p:spPr>
        <p:txBody>
          <a:bodyPr anchor="t" rtlCol="false" tIns="0" lIns="0" bIns="0" rIns="0">
            <a:spAutoFit/>
          </a:bodyPr>
          <a:lstStyle/>
          <a:p>
            <a:pPr algn="ctr">
              <a:lnSpc>
                <a:spcPts val="6280"/>
              </a:lnSpc>
            </a:pPr>
            <a:r>
              <a:rPr lang="en-US" b="true" sz="4486" spc="829">
                <a:solidFill>
                  <a:srgbClr val="FFFFFF"/>
                </a:solidFill>
                <a:latin typeface="TT Supermolot Neue Bold"/>
                <a:ea typeface="TT Supermolot Neue Bold"/>
                <a:cs typeface="TT Supermolot Neue Bold"/>
                <a:sym typeface="TT Supermolot Neue Bold"/>
              </a:rPr>
              <a:t>CASO 4</a:t>
            </a:r>
          </a:p>
          <a:p>
            <a:pPr algn="ctr">
              <a:lnSpc>
                <a:spcPts val="6280"/>
              </a:lnSpc>
            </a:pPr>
          </a:p>
        </p:txBody>
      </p:sp>
      <p:sp>
        <p:nvSpPr>
          <p:cNvPr name="TextBox 8" id="8"/>
          <p:cNvSpPr txBox="true"/>
          <p:nvPr/>
        </p:nvSpPr>
        <p:spPr>
          <a:xfrm rot="0">
            <a:off x="3949656" y="8705049"/>
            <a:ext cx="10388688" cy="553251"/>
          </a:xfrm>
          <a:prstGeom prst="rect">
            <a:avLst/>
          </a:prstGeom>
        </p:spPr>
        <p:txBody>
          <a:bodyPr anchor="t" rtlCol="false" tIns="0" lIns="0" bIns="0" rIns="0">
            <a:spAutoFit/>
          </a:bodyPr>
          <a:lstStyle/>
          <a:p>
            <a:pPr algn="ctr" marL="0" indent="0" lvl="0">
              <a:lnSpc>
                <a:spcPts val="4475"/>
              </a:lnSpc>
              <a:spcBef>
                <a:spcPct val="0"/>
              </a:spcBef>
            </a:pPr>
            <a:r>
              <a:rPr lang="en-US" sz="3196">
                <a:solidFill>
                  <a:srgbClr val="FFFFFF"/>
                </a:solidFill>
                <a:latin typeface="TT Supermolot Neue"/>
                <a:ea typeface="TT Supermolot Neue"/>
                <a:cs typeface="TT Supermolot Neue"/>
                <a:sym typeface="TT Supermolot Neue"/>
              </a:rPr>
              <a:t>MACHINE LEARNING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9867178" y="-5284447"/>
            <a:ext cx="12626294" cy="1262629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F0D0D">
                    <a:alpha val="100000"/>
                  </a:srgbClr>
                </a:gs>
                <a:gs pos="100000">
                  <a:srgbClr val="6A0BAD">
                    <a:alpha val="100000"/>
                  </a:srgbClr>
                </a:gs>
              </a:gsLst>
              <a:lin ang="2700000"/>
            </a:gra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sp>
        <p:nvSpPr>
          <p:cNvPr name="Freeform 6" id="6"/>
          <p:cNvSpPr/>
          <p:nvPr/>
        </p:nvSpPr>
        <p:spPr>
          <a:xfrm flipH="false" flipV="false" rot="0">
            <a:off x="9549511" y="1894564"/>
            <a:ext cx="8562615" cy="6497871"/>
          </a:xfrm>
          <a:custGeom>
            <a:avLst/>
            <a:gdLst/>
            <a:ahLst/>
            <a:cxnLst/>
            <a:rect r="r" b="b" t="t" l="l"/>
            <a:pathLst>
              <a:path h="6497871" w="8562615">
                <a:moveTo>
                  <a:pt x="0" y="0"/>
                </a:moveTo>
                <a:lnTo>
                  <a:pt x="8562616" y="0"/>
                </a:lnTo>
                <a:lnTo>
                  <a:pt x="8562616" y="6497872"/>
                </a:lnTo>
                <a:lnTo>
                  <a:pt x="0" y="6497872"/>
                </a:lnTo>
                <a:lnTo>
                  <a:pt x="0" y="0"/>
                </a:lnTo>
                <a:close/>
              </a:path>
            </a:pathLst>
          </a:custGeom>
          <a:blipFill>
            <a:blip r:embed="rId3"/>
            <a:stretch>
              <a:fillRect l="0" t="0" r="0" b="0"/>
            </a:stretch>
          </a:blipFill>
        </p:spPr>
      </p:sp>
      <p:sp>
        <p:nvSpPr>
          <p:cNvPr name="TextBox 7" id="7"/>
          <p:cNvSpPr txBox="true"/>
          <p:nvPr/>
        </p:nvSpPr>
        <p:spPr>
          <a:xfrm rot="0">
            <a:off x="1025651" y="1799757"/>
            <a:ext cx="6340008" cy="639699"/>
          </a:xfrm>
          <a:prstGeom prst="rect">
            <a:avLst/>
          </a:prstGeom>
        </p:spPr>
        <p:txBody>
          <a:bodyPr anchor="t" rtlCol="false" tIns="0" lIns="0" bIns="0" rIns="0">
            <a:spAutoFit/>
          </a:bodyPr>
          <a:lstStyle/>
          <a:p>
            <a:pPr algn="l">
              <a:lnSpc>
                <a:spcPts val="4848"/>
              </a:lnSpc>
            </a:pPr>
            <a:r>
              <a:rPr lang="en-US" sz="4800" b="true">
                <a:solidFill>
                  <a:srgbClr val="FFFFFF"/>
                </a:solidFill>
                <a:latin typeface="TT Supermolot Neue Bold"/>
                <a:ea typeface="TT Supermolot Neue Bold"/>
                <a:cs typeface="TT Supermolot Neue Bold"/>
                <a:sym typeface="TT Supermolot Neue Bold"/>
              </a:rPr>
              <a:t>ANÁLISIS TRADE-OFF</a:t>
            </a:r>
          </a:p>
        </p:txBody>
      </p:sp>
      <p:sp>
        <p:nvSpPr>
          <p:cNvPr name="TextBox 8" id="8"/>
          <p:cNvSpPr txBox="true"/>
          <p:nvPr/>
        </p:nvSpPr>
        <p:spPr>
          <a:xfrm rot="0">
            <a:off x="1028700" y="2382306"/>
            <a:ext cx="8520811" cy="1899285"/>
          </a:xfrm>
          <a:prstGeom prst="rect">
            <a:avLst/>
          </a:prstGeom>
        </p:spPr>
        <p:txBody>
          <a:bodyPr anchor="t" rtlCol="false" tIns="0" lIns="0" bIns="0" rIns="0">
            <a:spAutoFit/>
          </a:bodyPr>
          <a:lstStyle/>
          <a:p>
            <a:pPr algn="l" marL="0" indent="0" lvl="0">
              <a:lnSpc>
                <a:spcPts val="5040"/>
              </a:lnSpc>
              <a:spcBef>
                <a:spcPct val="0"/>
              </a:spcBef>
            </a:pPr>
            <a:r>
              <a:rPr lang="en-US" sz="3600" spc="-197">
                <a:solidFill>
                  <a:srgbClr val="FFFFFF"/>
                </a:solidFill>
                <a:latin typeface="TT Supermolot Neue"/>
                <a:ea typeface="TT Supermolot Neue"/>
                <a:cs typeface="TT Supermolot Neue"/>
                <a:sym typeface="TT Supermolot Neue"/>
              </a:rPr>
              <a:t> Se analizó el área bajo la curva (PR-AUC = 0.699) para encontrar el balance perfecto entre Precisión y Exhaustividad.</a:t>
            </a:r>
          </a:p>
        </p:txBody>
      </p:sp>
      <p:sp>
        <p:nvSpPr>
          <p:cNvPr name="TextBox 9" id="9"/>
          <p:cNvSpPr txBox="true"/>
          <p:nvPr/>
        </p:nvSpPr>
        <p:spPr>
          <a:xfrm rot="0">
            <a:off x="1025651" y="4386366"/>
            <a:ext cx="6340008" cy="639699"/>
          </a:xfrm>
          <a:prstGeom prst="rect">
            <a:avLst/>
          </a:prstGeom>
        </p:spPr>
        <p:txBody>
          <a:bodyPr anchor="t" rtlCol="false" tIns="0" lIns="0" bIns="0" rIns="0">
            <a:spAutoFit/>
          </a:bodyPr>
          <a:lstStyle/>
          <a:p>
            <a:pPr algn="l">
              <a:lnSpc>
                <a:spcPts val="4848"/>
              </a:lnSpc>
            </a:pPr>
            <a:r>
              <a:rPr lang="en-US" sz="4800" b="true">
                <a:solidFill>
                  <a:srgbClr val="FFFFFF"/>
                </a:solidFill>
                <a:latin typeface="TT Supermolot Neue Bold"/>
                <a:ea typeface="TT Supermolot Neue Bold"/>
                <a:cs typeface="TT Supermolot Neue Bold"/>
                <a:sym typeface="TT Supermolot Neue Bold"/>
              </a:rPr>
              <a:t>EL UMBRAL ÓPTIMO</a:t>
            </a:r>
          </a:p>
        </p:txBody>
      </p:sp>
      <p:sp>
        <p:nvSpPr>
          <p:cNvPr name="TextBox 10" id="10"/>
          <p:cNvSpPr txBox="true"/>
          <p:nvPr/>
        </p:nvSpPr>
        <p:spPr>
          <a:xfrm rot="0">
            <a:off x="1028700" y="4968915"/>
            <a:ext cx="8520811" cy="1261110"/>
          </a:xfrm>
          <a:prstGeom prst="rect">
            <a:avLst/>
          </a:prstGeom>
        </p:spPr>
        <p:txBody>
          <a:bodyPr anchor="t" rtlCol="false" tIns="0" lIns="0" bIns="0" rIns="0">
            <a:spAutoFit/>
          </a:bodyPr>
          <a:lstStyle/>
          <a:p>
            <a:pPr algn="l" marL="0" indent="0" lvl="0">
              <a:lnSpc>
                <a:spcPts val="5040"/>
              </a:lnSpc>
              <a:spcBef>
                <a:spcPct val="0"/>
              </a:spcBef>
            </a:pPr>
            <a:r>
              <a:rPr lang="en-US" sz="3600" spc="-197">
                <a:solidFill>
                  <a:srgbClr val="FFFFFF"/>
                </a:solidFill>
                <a:latin typeface="TT Supermolot Neue"/>
                <a:ea typeface="TT Supermolot Neue"/>
                <a:cs typeface="TT Supermolot Neue"/>
                <a:sym typeface="TT Supermolot Neue"/>
              </a:rPr>
              <a:t>Maximizando el F1-Score, el umbral de activación debe ajustarse de 0.50 a 0.74.</a:t>
            </a:r>
          </a:p>
        </p:txBody>
      </p:sp>
      <p:sp>
        <p:nvSpPr>
          <p:cNvPr name="TextBox 11" id="11"/>
          <p:cNvSpPr txBox="true"/>
          <p:nvPr/>
        </p:nvSpPr>
        <p:spPr>
          <a:xfrm rot="0">
            <a:off x="1025651" y="6354104"/>
            <a:ext cx="8520811" cy="1899285"/>
          </a:xfrm>
          <a:prstGeom prst="rect">
            <a:avLst/>
          </a:prstGeom>
        </p:spPr>
        <p:txBody>
          <a:bodyPr anchor="t" rtlCol="false" tIns="0" lIns="0" bIns="0" rIns="0">
            <a:spAutoFit/>
          </a:bodyPr>
          <a:lstStyle/>
          <a:p>
            <a:pPr algn="l" marL="0" indent="0" lvl="0">
              <a:lnSpc>
                <a:spcPts val="5040"/>
              </a:lnSpc>
              <a:spcBef>
                <a:spcPct val="0"/>
              </a:spcBef>
            </a:pPr>
            <a:r>
              <a:rPr lang="en-US" sz="3600" spc="-197">
                <a:solidFill>
                  <a:srgbClr val="FFFFFF"/>
                </a:solidFill>
                <a:latin typeface="TT Supermolot Neue"/>
                <a:ea typeface="TT Supermolot Neue"/>
                <a:cs typeface="TT Supermolot Neue"/>
                <a:sym typeface="TT Supermolot Neue"/>
              </a:rPr>
              <a:t>Al exigirle al modelo un 74% de probabilidad de saturación antes de predecir una hora pico, reducimos drásticamente los falsos positivos.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9867178" y="-5284447"/>
            <a:ext cx="12626294" cy="1262629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BF0D0D">
                    <a:alpha val="100000"/>
                  </a:srgbClr>
                </a:gs>
                <a:gs pos="100000">
                  <a:srgbClr val="6A0BAD">
                    <a:alpha val="100000"/>
                  </a:srgbClr>
                </a:gs>
              </a:gsLst>
              <a:lin ang="2700000"/>
            </a:gra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9867178" y="1447439"/>
            <a:ext cx="7832684" cy="7392122"/>
            <a:chOff x="0" y="0"/>
            <a:chExt cx="861242" cy="812800"/>
          </a:xfrm>
        </p:grpSpPr>
        <p:sp>
          <p:nvSpPr>
            <p:cNvPr name="Freeform 7" id="7"/>
            <p:cNvSpPr/>
            <p:nvPr/>
          </p:nvSpPr>
          <p:spPr>
            <a:xfrm flipH="false" flipV="false" rot="0">
              <a:off x="0" y="0"/>
              <a:ext cx="861242" cy="812800"/>
            </a:xfrm>
            <a:custGeom>
              <a:avLst/>
              <a:gdLst/>
              <a:ahLst/>
              <a:cxnLst/>
              <a:rect r="r" b="b" t="t" l="l"/>
              <a:pathLst>
                <a:path h="812800" w="861242">
                  <a:moveTo>
                    <a:pt x="430621" y="0"/>
                  </a:moveTo>
                  <a:cubicBezTo>
                    <a:pt x="192796" y="0"/>
                    <a:pt x="0" y="181951"/>
                    <a:pt x="0" y="406400"/>
                  </a:cubicBezTo>
                  <a:cubicBezTo>
                    <a:pt x="0" y="630849"/>
                    <a:pt x="192796" y="812800"/>
                    <a:pt x="430621" y="812800"/>
                  </a:cubicBezTo>
                  <a:cubicBezTo>
                    <a:pt x="668446" y="812800"/>
                    <a:pt x="861242" y="630849"/>
                    <a:pt x="861242" y="406400"/>
                  </a:cubicBezTo>
                  <a:cubicBezTo>
                    <a:pt x="861242" y="181951"/>
                    <a:pt x="668446" y="0"/>
                    <a:pt x="430621" y="0"/>
                  </a:cubicBezTo>
                  <a:close/>
                </a:path>
              </a:pathLst>
            </a:custGeom>
            <a:blipFill>
              <a:blip r:embed="rId3"/>
              <a:stretch>
                <a:fillRect l="-50881" t="-34837" r="-40117" b="0"/>
              </a:stretch>
            </a:blipFill>
          </p:spPr>
        </p:sp>
      </p:grpSp>
      <p:sp>
        <p:nvSpPr>
          <p:cNvPr name="TextBox 8" id="8"/>
          <p:cNvSpPr txBox="true"/>
          <p:nvPr/>
        </p:nvSpPr>
        <p:spPr>
          <a:xfrm rot="0">
            <a:off x="764363" y="948434"/>
            <a:ext cx="8838478" cy="2307467"/>
          </a:xfrm>
          <a:prstGeom prst="rect">
            <a:avLst/>
          </a:prstGeom>
        </p:spPr>
        <p:txBody>
          <a:bodyPr anchor="t" rtlCol="false" tIns="0" lIns="0" bIns="0" rIns="0">
            <a:spAutoFit/>
          </a:bodyPr>
          <a:lstStyle/>
          <a:p>
            <a:pPr algn="l">
              <a:lnSpc>
                <a:spcPts val="8872"/>
              </a:lnSpc>
            </a:pPr>
            <a:r>
              <a:rPr lang="en-US" sz="8784" b="true">
                <a:solidFill>
                  <a:srgbClr val="FFFFFF"/>
                </a:solidFill>
                <a:latin typeface="TT Supermolot Neue Bold"/>
                <a:ea typeface="TT Supermolot Neue Bold"/>
                <a:cs typeface="TT Supermolot Neue Bold"/>
                <a:sym typeface="TT Supermolot Neue Bold"/>
              </a:rPr>
              <a:t>CONCLUSIONES TÉCNICAS: </a:t>
            </a:r>
          </a:p>
        </p:txBody>
      </p:sp>
      <p:sp>
        <p:nvSpPr>
          <p:cNvPr name="TextBox 9" id="9"/>
          <p:cNvSpPr txBox="true"/>
          <p:nvPr/>
        </p:nvSpPr>
        <p:spPr>
          <a:xfrm rot="0">
            <a:off x="764363" y="3189226"/>
            <a:ext cx="8838478" cy="6301740"/>
          </a:xfrm>
          <a:prstGeom prst="rect">
            <a:avLst/>
          </a:prstGeom>
        </p:spPr>
        <p:txBody>
          <a:bodyPr anchor="t" rtlCol="false" tIns="0" lIns="0" bIns="0" rIns="0">
            <a:spAutoFit/>
          </a:bodyPr>
          <a:lstStyle/>
          <a:p>
            <a:pPr algn="l">
              <a:lnSpc>
                <a:spcPts val="3919"/>
              </a:lnSpc>
            </a:pPr>
            <a:r>
              <a:rPr lang="en-US" sz="2799" spc="-153">
                <a:solidFill>
                  <a:srgbClr val="FFFFFF"/>
                </a:solidFill>
                <a:latin typeface="TT Supermolot Neue"/>
                <a:ea typeface="TT Supermolot Neue"/>
                <a:cs typeface="TT Supermolot Neue"/>
                <a:sym typeface="TT Supermolot Neue"/>
              </a:rPr>
              <a:t>La regresión Lasso neutralizó la multicolinealidad exitosamente. El preprocesamiento evitó la fuga de datos.</a:t>
            </a:r>
          </a:p>
          <a:p>
            <a:pPr algn="l">
              <a:lnSpc>
                <a:spcPts val="3919"/>
              </a:lnSpc>
            </a:pPr>
          </a:p>
          <a:p>
            <a:pPr algn="l">
              <a:lnSpc>
                <a:spcPts val="3919"/>
              </a:lnSpc>
            </a:pPr>
            <a:r>
              <a:rPr lang="en-US" sz="2799" spc="-153">
                <a:solidFill>
                  <a:srgbClr val="FFFFFF"/>
                </a:solidFill>
                <a:latin typeface="TT Supermolot Neue"/>
                <a:ea typeface="TT Supermolot Neue"/>
                <a:cs typeface="TT Supermolot Neue"/>
                <a:sym typeface="TT Supermolot Neue"/>
              </a:rPr>
              <a:t>Recomendaciones:</a:t>
            </a:r>
          </a:p>
          <a:p>
            <a:pPr algn="l" marL="604519" indent="-302260" lvl="1">
              <a:lnSpc>
                <a:spcPts val="3919"/>
              </a:lnSpc>
              <a:buFont typeface="Arial"/>
              <a:buChar char="•"/>
            </a:pPr>
            <a:r>
              <a:rPr lang="en-US" sz="2799" spc="-153">
                <a:solidFill>
                  <a:srgbClr val="FFFFFF"/>
                </a:solidFill>
                <a:latin typeface="TT Supermolot Neue"/>
                <a:ea typeface="TT Supermolot Neue"/>
                <a:cs typeface="TT Supermolot Neue"/>
                <a:sym typeface="TT Supermolot Neue"/>
              </a:rPr>
              <a:t>Desplegar el modelo con Umbral 0.74: Esto optimizará el presupuesto logístico, asegurando que los camiones de redistribución se envíen solo cuando la certeza de colapso sea alta.</a:t>
            </a:r>
          </a:p>
          <a:p>
            <a:pPr algn="l" marL="604519" indent="-302260" lvl="1">
              <a:lnSpc>
                <a:spcPts val="3919"/>
              </a:lnSpc>
              <a:buFont typeface="Arial"/>
              <a:buChar char="•"/>
            </a:pPr>
            <a:r>
              <a:rPr lang="en-US" sz="2799" spc="-153">
                <a:solidFill>
                  <a:srgbClr val="FFFFFF"/>
                </a:solidFill>
                <a:latin typeface="TT Supermolot Neue"/>
                <a:ea typeface="TT Supermolot Neue"/>
                <a:cs typeface="TT Supermolot Neue"/>
                <a:sym typeface="TT Supermolot Neue"/>
              </a:rPr>
              <a:t>Estrategia Dinámica: En días de lluvia o nieve intensa (weather_code altos), se recomienda pausar los envíos preventivos, ya que el modelo y los datos demuestran que la demanda caerá naturalmente de forma abrupta.</a:t>
            </a:r>
          </a:p>
          <a:p>
            <a:pPr algn="l" marL="0" indent="0" lvl="0">
              <a:lnSpc>
                <a:spcPts val="2800"/>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025651" y="1028700"/>
            <a:ext cx="3093223" cy="665932"/>
            <a:chOff x="0" y="0"/>
            <a:chExt cx="814676" cy="175390"/>
          </a:xfrm>
        </p:grpSpPr>
        <p:sp>
          <p:nvSpPr>
            <p:cNvPr name="Freeform 4" id="4"/>
            <p:cNvSpPr/>
            <p:nvPr/>
          </p:nvSpPr>
          <p:spPr>
            <a:xfrm flipH="false" flipV="false" rot="0">
              <a:off x="0" y="0"/>
              <a:ext cx="814676" cy="175390"/>
            </a:xfrm>
            <a:custGeom>
              <a:avLst/>
              <a:gdLst/>
              <a:ahLst/>
              <a:cxnLst/>
              <a:rect r="r" b="b" t="t" l="l"/>
              <a:pathLst>
                <a:path h="175390" w="814676">
                  <a:moveTo>
                    <a:pt x="60069" y="0"/>
                  </a:moveTo>
                  <a:lnTo>
                    <a:pt x="754607" y="0"/>
                  </a:lnTo>
                  <a:cubicBezTo>
                    <a:pt x="770538" y="0"/>
                    <a:pt x="785817" y="6329"/>
                    <a:pt x="797082" y="17594"/>
                  </a:cubicBezTo>
                  <a:cubicBezTo>
                    <a:pt x="808347" y="28859"/>
                    <a:pt x="814676" y="44138"/>
                    <a:pt x="814676" y="60069"/>
                  </a:cubicBezTo>
                  <a:lnTo>
                    <a:pt x="814676" y="115321"/>
                  </a:lnTo>
                  <a:cubicBezTo>
                    <a:pt x="814676" y="148496"/>
                    <a:pt x="787782" y="175390"/>
                    <a:pt x="754607" y="175390"/>
                  </a:cubicBezTo>
                  <a:lnTo>
                    <a:pt x="60069" y="175390"/>
                  </a:lnTo>
                  <a:cubicBezTo>
                    <a:pt x="26894" y="175390"/>
                    <a:pt x="0" y="148496"/>
                    <a:pt x="0" y="115321"/>
                  </a:cubicBezTo>
                  <a:lnTo>
                    <a:pt x="0" y="60069"/>
                  </a:lnTo>
                  <a:cubicBezTo>
                    <a:pt x="0" y="26894"/>
                    <a:pt x="26894" y="0"/>
                    <a:pt x="60069" y="0"/>
                  </a:cubicBezTo>
                  <a:close/>
                </a:path>
              </a:pathLst>
            </a:custGeom>
            <a:ln w="19050" cap="rnd">
              <a:solidFill>
                <a:srgbClr val="FFFFFF"/>
              </a:solidFill>
              <a:prstDash val="solid"/>
              <a:round/>
            </a:ln>
          </p:spPr>
        </p:sp>
        <p:sp>
          <p:nvSpPr>
            <p:cNvPr name="TextBox 5" id="5"/>
            <p:cNvSpPr txBox="true"/>
            <p:nvPr/>
          </p:nvSpPr>
          <p:spPr>
            <a:xfrm>
              <a:off x="0" y="-47625"/>
              <a:ext cx="814676" cy="223015"/>
            </a:xfrm>
            <a:prstGeom prst="rect">
              <a:avLst/>
            </a:prstGeom>
          </p:spPr>
          <p:txBody>
            <a:bodyPr anchor="ctr" rtlCol="false" tIns="50800" lIns="50800" bIns="50800" rIns="50800"/>
            <a:lstStyle/>
            <a:p>
              <a:pPr algn="ctr">
                <a:lnSpc>
                  <a:spcPts val="2659"/>
                </a:lnSpc>
              </a:pPr>
              <a:r>
                <a:rPr lang="en-US" sz="1899">
                  <a:solidFill>
                    <a:srgbClr val="FFFFFF"/>
                  </a:solidFill>
                  <a:latin typeface="TT Supermolot Neue"/>
                  <a:ea typeface="TT Supermolot Neue"/>
                  <a:cs typeface="TT Supermolot Neue"/>
                  <a:sym typeface="TT Supermolot Neue"/>
                </a:rPr>
                <a:t>THYNK UNKIMITED</a:t>
              </a:r>
            </a:p>
          </p:txBody>
        </p:sp>
      </p:grpSp>
      <p:sp>
        <p:nvSpPr>
          <p:cNvPr name="TextBox 6" id="6"/>
          <p:cNvSpPr txBox="true"/>
          <p:nvPr/>
        </p:nvSpPr>
        <p:spPr>
          <a:xfrm rot="0">
            <a:off x="2321948" y="4048910"/>
            <a:ext cx="13644104" cy="2532079"/>
          </a:xfrm>
          <a:prstGeom prst="rect">
            <a:avLst/>
          </a:prstGeom>
        </p:spPr>
        <p:txBody>
          <a:bodyPr anchor="t" rtlCol="false" tIns="0" lIns="0" bIns="0" rIns="0">
            <a:spAutoFit/>
          </a:bodyPr>
          <a:lstStyle/>
          <a:p>
            <a:pPr algn="ctr">
              <a:lnSpc>
                <a:spcPts val="19093"/>
              </a:lnSpc>
            </a:pPr>
            <a:r>
              <a:rPr lang="en-US" b="true" sz="18904">
                <a:solidFill>
                  <a:srgbClr val="FFFFFF"/>
                </a:solidFill>
                <a:latin typeface="TT Supermolot Neue Bold"/>
                <a:ea typeface="TT Supermolot Neue Bold"/>
                <a:cs typeface="TT Supermolot Neue Bold"/>
                <a:sym typeface="TT Supermolot Neue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025651" y="1028700"/>
            <a:ext cx="3093223" cy="665932"/>
            <a:chOff x="0" y="0"/>
            <a:chExt cx="814676" cy="175390"/>
          </a:xfrm>
        </p:grpSpPr>
        <p:sp>
          <p:nvSpPr>
            <p:cNvPr name="Freeform 4" id="4"/>
            <p:cNvSpPr/>
            <p:nvPr/>
          </p:nvSpPr>
          <p:spPr>
            <a:xfrm flipH="false" flipV="false" rot="0">
              <a:off x="0" y="0"/>
              <a:ext cx="814676" cy="175390"/>
            </a:xfrm>
            <a:custGeom>
              <a:avLst/>
              <a:gdLst/>
              <a:ahLst/>
              <a:cxnLst/>
              <a:rect r="r" b="b" t="t" l="l"/>
              <a:pathLst>
                <a:path h="175390" w="814676">
                  <a:moveTo>
                    <a:pt x="60069" y="0"/>
                  </a:moveTo>
                  <a:lnTo>
                    <a:pt x="754607" y="0"/>
                  </a:lnTo>
                  <a:cubicBezTo>
                    <a:pt x="770538" y="0"/>
                    <a:pt x="785817" y="6329"/>
                    <a:pt x="797082" y="17594"/>
                  </a:cubicBezTo>
                  <a:cubicBezTo>
                    <a:pt x="808347" y="28859"/>
                    <a:pt x="814676" y="44138"/>
                    <a:pt x="814676" y="60069"/>
                  </a:cubicBezTo>
                  <a:lnTo>
                    <a:pt x="814676" y="115321"/>
                  </a:lnTo>
                  <a:cubicBezTo>
                    <a:pt x="814676" y="148496"/>
                    <a:pt x="787782" y="175390"/>
                    <a:pt x="754607" y="175390"/>
                  </a:cubicBezTo>
                  <a:lnTo>
                    <a:pt x="60069" y="175390"/>
                  </a:lnTo>
                  <a:cubicBezTo>
                    <a:pt x="26894" y="175390"/>
                    <a:pt x="0" y="148496"/>
                    <a:pt x="0" y="115321"/>
                  </a:cubicBezTo>
                  <a:lnTo>
                    <a:pt x="0" y="60069"/>
                  </a:lnTo>
                  <a:cubicBezTo>
                    <a:pt x="0" y="26894"/>
                    <a:pt x="26894" y="0"/>
                    <a:pt x="60069" y="0"/>
                  </a:cubicBezTo>
                  <a:close/>
                </a:path>
              </a:pathLst>
            </a:custGeom>
            <a:ln w="19050" cap="rnd">
              <a:solidFill>
                <a:srgbClr val="FFFFFF"/>
              </a:solidFill>
              <a:prstDash val="solid"/>
              <a:round/>
            </a:ln>
          </p:spPr>
        </p:sp>
        <p:sp>
          <p:nvSpPr>
            <p:cNvPr name="TextBox 5" id="5"/>
            <p:cNvSpPr txBox="true"/>
            <p:nvPr/>
          </p:nvSpPr>
          <p:spPr>
            <a:xfrm>
              <a:off x="0" y="-47625"/>
              <a:ext cx="814676" cy="223015"/>
            </a:xfrm>
            <a:prstGeom prst="rect">
              <a:avLst/>
            </a:prstGeom>
          </p:spPr>
          <p:txBody>
            <a:bodyPr anchor="ctr" rtlCol="false" tIns="50800" lIns="50800" bIns="50800" rIns="50800"/>
            <a:lstStyle/>
            <a:p>
              <a:pPr algn="ctr">
                <a:lnSpc>
                  <a:spcPts val="2659"/>
                </a:lnSpc>
              </a:pPr>
              <a:r>
                <a:rPr lang="en-US" sz="1899">
                  <a:solidFill>
                    <a:srgbClr val="FFFFFF"/>
                  </a:solidFill>
                  <a:latin typeface="TT Supermolot Neue"/>
                  <a:ea typeface="TT Supermolot Neue"/>
                  <a:cs typeface="TT Supermolot Neue"/>
                  <a:sym typeface="TT Supermolot Neue"/>
                </a:rPr>
                <a:t>MACHINE LEARNING</a:t>
              </a:r>
            </a:p>
          </p:txBody>
        </p:sp>
      </p:grpSp>
      <p:grpSp>
        <p:nvGrpSpPr>
          <p:cNvPr name="Group 6" id="6"/>
          <p:cNvGrpSpPr/>
          <p:nvPr/>
        </p:nvGrpSpPr>
        <p:grpSpPr>
          <a:xfrm rot="0">
            <a:off x="8557165" y="0"/>
            <a:ext cx="9730835" cy="10287000"/>
            <a:chOff x="0" y="0"/>
            <a:chExt cx="9730595" cy="10286746"/>
          </a:xfrm>
        </p:grpSpPr>
        <p:sp>
          <p:nvSpPr>
            <p:cNvPr name="Freeform 7" id="7"/>
            <p:cNvSpPr/>
            <p:nvPr/>
          </p:nvSpPr>
          <p:spPr>
            <a:xfrm flipH="false" flipV="false" rot="0">
              <a:off x="93" y="-127"/>
              <a:ext cx="9730502" cy="10286873"/>
            </a:xfrm>
            <a:custGeom>
              <a:avLst/>
              <a:gdLst/>
              <a:ahLst/>
              <a:cxnLst/>
              <a:rect r="r" b="b" t="t" l="l"/>
              <a:pathLst>
                <a:path h="10286873" w="9730502">
                  <a:moveTo>
                    <a:pt x="9730502" y="10251440"/>
                  </a:moveTo>
                  <a:cubicBezTo>
                    <a:pt x="9730502" y="10284587"/>
                    <a:pt x="9718436" y="10286873"/>
                    <a:pt x="9686979" y="10286873"/>
                  </a:cubicBezTo>
                  <a:cubicBezTo>
                    <a:pt x="6458386" y="10286238"/>
                    <a:pt x="3229937" y="10286238"/>
                    <a:pt x="1343" y="10286238"/>
                  </a:cubicBezTo>
                  <a:cubicBezTo>
                    <a:pt x="-2887" y="10272395"/>
                    <a:pt x="3929" y="10259822"/>
                    <a:pt x="7233" y="10246995"/>
                  </a:cubicBezTo>
                  <a:cubicBezTo>
                    <a:pt x="149149" y="9685401"/>
                    <a:pt x="291209" y="9123934"/>
                    <a:pt x="433556" y="8562467"/>
                  </a:cubicBezTo>
                  <a:cubicBezTo>
                    <a:pt x="636519" y="7761986"/>
                    <a:pt x="839913" y="6961632"/>
                    <a:pt x="1042732" y="6161151"/>
                  </a:cubicBezTo>
                  <a:cubicBezTo>
                    <a:pt x="1293240" y="5172583"/>
                    <a:pt x="1543174" y="4184015"/>
                    <a:pt x="1793538" y="3195574"/>
                  </a:cubicBezTo>
                  <a:cubicBezTo>
                    <a:pt x="2047924" y="2191385"/>
                    <a:pt x="2302454" y="1187323"/>
                    <a:pt x="2557558" y="183261"/>
                  </a:cubicBezTo>
                  <a:cubicBezTo>
                    <a:pt x="2573071" y="122174"/>
                    <a:pt x="2582983" y="59690"/>
                    <a:pt x="2608120" y="635"/>
                  </a:cubicBezTo>
                  <a:cubicBezTo>
                    <a:pt x="4967836" y="635"/>
                    <a:pt x="7327551" y="635"/>
                    <a:pt x="9687266" y="0"/>
                  </a:cubicBezTo>
                  <a:cubicBezTo>
                    <a:pt x="9719299" y="0"/>
                    <a:pt x="9730215" y="3429"/>
                    <a:pt x="9730215" y="35814"/>
                  </a:cubicBezTo>
                  <a:cubicBezTo>
                    <a:pt x="9729353" y="3441065"/>
                    <a:pt x="9729353" y="6846316"/>
                    <a:pt x="9730502" y="10251440"/>
                  </a:cubicBezTo>
                  <a:close/>
                </a:path>
              </a:pathLst>
            </a:custGeom>
            <a:blipFill>
              <a:blip r:embed="rId3"/>
              <a:stretch>
                <a:fillRect l="-30854" t="0" r="-30854" b="0"/>
              </a:stretch>
            </a:blipFill>
          </p:spPr>
        </p:sp>
      </p:grpSp>
      <p:grpSp>
        <p:nvGrpSpPr>
          <p:cNvPr name="Group 8" id="8"/>
          <p:cNvGrpSpPr/>
          <p:nvPr/>
        </p:nvGrpSpPr>
        <p:grpSpPr>
          <a:xfrm rot="0">
            <a:off x="1028700" y="8273618"/>
            <a:ext cx="2540718" cy="610717"/>
            <a:chOff x="0" y="0"/>
            <a:chExt cx="669160" cy="160847"/>
          </a:xfrm>
        </p:grpSpPr>
        <p:sp>
          <p:nvSpPr>
            <p:cNvPr name="Freeform 9" id="9"/>
            <p:cNvSpPr/>
            <p:nvPr/>
          </p:nvSpPr>
          <p:spPr>
            <a:xfrm flipH="false" flipV="false" rot="0">
              <a:off x="0" y="0"/>
              <a:ext cx="669160" cy="160847"/>
            </a:xfrm>
            <a:custGeom>
              <a:avLst/>
              <a:gdLst/>
              <a:ahLst/>
              <a:cxnLst/>
              <a:rect r="r" b="b" t="t" l="l"/>
              <a:pathLst>
                <a:path h="160847" w="669160">
                  <a:moveTo>
                    <a:pt x="0" y="0"/>
                  </a:moveTo>
                  <a:lnTo>
                    <a:pt x="669160" y="0"/>
                  </a:lnTo>
                  <a:lnTo>
                    <a:pt x="669160" y="160847"/>
                  </a:lnTo>
                  <a:lnTo>
                    <a:pt x="0" y="160847"/>
                  </a:lnTo>
                  <a:close/>
                </a:path>
              </a:pathLst>
            </a:custGeom>
            <a:gradFill rotWithShape="true">
              <a:gsLst>
                <a:gs pos="0">
                  <a:srgbClr val="BF0D0D">
                    <a:alpha val="100000"/>
                  </a:srgbClr>
                </a:gs>
                <a:gs pos="100000">
                  <a:srgbClr val="6A0BAD">
                    <a:alpha val="100000"/>
                  </a:srgbClr>
                </a:gs>
              </a:gsLst>
              <a:lin ang="2700000"/>
            </a:gradFill>
          </p:spPr>
        </p:sp>
        <p:sp>
          <p:nvSpPr>
            <p:cNvPr name="TextBox 10" id="10"/>
            <p:cNvSpPr txBox="true"/>
            <p:nvPr/>
          </p:nvSpPr>
          <p:spPr>
            <a:xfrm>
              <a:off x="0" y="-47625"/>
              <a:ext cx="669160" cy="208472"/>
            </a:xfrm>
            <a:prstGeom prst="rect">
              <a:avLst/>
            </a:prstGeom>
          </p:spPr>
          <p:txBody>
            <a:bodyPr anchor="ctr" rtlCol="false" tIns="50800" lIns="50800" bIns="50800" rIns="50800"/>
            <a:lstStyle/>
            <a:p>
              <a:pPr algn="ctr">
                <a:lnSpc>
                  <a:spcPts val="2239"/>
                </a:lnSpc>
              </a:pPr>
              <a:r>
                <a:rPr lang="en-US" sz="1599">
                  <a:solidFill>
                    <a:srgbClr val="FFFFFF"/>
                  </a:solidFill>
                  <a:latin typeface="TT Supermolot Neue"/>
                  <a:ea typeface="TT Supermolot Neue"/>
                  <a:cs typeface="TT Supermolot Neue"/>
                  <a:sym typeface="TT Supermolot Neue"/>
                </a:rPr>
                <a:t>AXL</a:t>
              </a:r>
            </a:p>
          </p:txBody>
        </p:sp>
      </p:grpSp>
      <p:sp>
        <p:nvSpPr>
          <p:cNvPr name="TextBox 11" id="11"/>
          <p:cNvSpPr txBox="true"/>
          <p:nvPr/>
        </p:nvSpPr>
        <p:spPr>
          <a:xfrm rot="0">
            <a:off x="1025651" y="2096895"/>
            <a:ext cx="8484595" cy="1505458"/>
          </a:xfrm>
          <a:prstGeom prst="rect">
            <a:avLst/>
          </a:prstGeom>
        </p:spPr>
        <p:txBody>
          <a:bodyPr anchor="t" rtlCol="false" tIns="0" lIns="0" bIns="0" rIns="0">
            <a:spAutoFit/>
          </a:bodyPr>
          <a:lstStyle/>
          <a:p>
            <a:pPr algn="l">
              <a:lnSpc>
                <a:spcPts val="12298"/>
              </a:lnSpc>
            </a:pPr>
            <a:r>
              <a:rPr lang="en-US" sz="8784" b="true">
                <a:solidFill>
                  <a:srgbClr val="FFFFFF"/>
                </a:solidFill>
                <a:latin typeface="TT Supermolot Neue Bold"/>
                <a:ea typeface="TT Supermolot Neue Bold"/>
                <a:cs typeface="TT Supermolot Neue Bold"/>
                <a:sym typeface="TT Supermolot Neue Bold"/>
              </a:rPr>
              <a:t>GRUPO AXL</a:t>
            </a:r>
          </a:p>
        </p:txBody>
      </p:sp>
      <p:sp>
        <p:nvSpPr>
          <p:cNvPr name="TextBox 12" id="12"/>
          <p:cNvSpPr txBox="true"/>
          <p:nvPr/>
        </p:nvSpPr>
        <p:spPr>
          <a:xfrm rot="0">
            <a:off x="1025651" y="3858043"/>
            <a:ext cx="8115300" cy="4074160"/>
          </a:xfrm>
          <a:prstGeom prst="rect">
            <a:avLst/>
          </a:prstGeom>
        </p:spPr>
        <p:txBody>
          <a:bodyPr anchor="t" rtlCol="false" tIns="0" lIns="0" bIns="0" rIns="0">
            <a:spAutoFit/>
          </a:bodyPr>
          <a:lstStyle/>
          <a:p>
            <a:pPr algn="l">
              <a:lnSpc>
                <a:spcPts val="5880"/>
              </a:lnSpc>
            </a:pPr>
            <a:r>
              <a:rPr lang="en-US" sz="4200" spc="-231">
                <a:solidFill>
                  <a:srgbClr val="FFFFFF"/>
                </a:solidFill>
                <a:latin typeface="TT Supermolot Neue"/>
                <a:ea typeface="TT Supermolot Neue"/>
                <a:cs typeface="TT Supermolot Neue"/>
                <a:sym typeface="TT Supermolot Neue"/>
              </a:rPr>
              <a:t>Integrantes:</a:t>
            </a:r>
          </a:p>
          <a:p>
            <a:pPr algn="l">
              <a:lnSpc>
                <a:spcPts val="5880"/>
              </a:lnSpc>
            </a:pPr>
            <a:r>
              <a:rPr lang="en-US" sz="4200" spc="-231">
                <a:solidFill>
                  <a:srgbClr val="FFFFFF"/>
                </a:solidFill>
                <a:latin typeface="TT Supermolot Neue"/>
                <a:ea typeface="TT Supermolot Neue"/>
                <a:cs typeface="TT Supermolot Neue"/>
                <a:sym typeface="TT Supermolot Neue"/>
              </a:rPr>
              <a:t>Samuel Denis Villca Castro</a:t>
            </a:r>
          </a:p>
          <a:p>
            <a:pPr algn="l">
              <a:lnSpc>
                <a:spcPts val="5880"/>
              </a:lnSpc>
            </a:pPr>
            <a:r>
              <a:rPr lang="en-US" sz="4200" spc="-231">
                <a:solidFill>
                  <a:srgbClr val="FFFFFF"/>
                </a:solidFill>
                <a:latin typeface="TT Supermolot Neue"/>
                <a:ea typeface="TT Supermolot Neue"/>
                <a:cs typeface="TT Supermolot Neue"/>
                <a:sym typeface="TT Supermolot Neue"/>
              </a:rPr>
              <a:t>Manuel Jimenez Mendoza</a:t>
            </a:r>
          </a:p>
          <a:p>
            <a:pPr algn="l">
              <a:lnSpc>
                <a:spcPts val="5880"/>
              </a:lnSpc>
            </a:pPr>
            <a:r>
              <a:rPr lang="en-US" sz="4200" spc="-231">
                <a:solidFill>
                  <a:srgbClr val="FFFFFF"/>
                </a:solidFill>
                <a:latin typeface="TT Supermolot Neue"/>
                <a:ea typeface="TT Supermolot Neue"/>
                <a:cs typeface="TT Supermolot Neue"/>
                <a:sym typeface="TT Supermolot Neue"/>
              </a:rPr>
              <a:t>Jaicel Jesus Velasco Turunco</a:t>
            </a:r>
          </a:p>
          <a:p>
            <a:pPr algn="l">
              <a:lnSpc>
                <a:spcPts val="5880"/>
              </a:lnSpc>
            </a:pPr>
          </a:p>
          <a:p>
            <a:pPr algn="l" marL="0" indent="0" lvl="0">
              <a:lnSpc>
                <a:spcPts val="280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9144000" y="-592048"/>
            <a:ext cx="11120425" cy="12493048"/>
            <a:chOff x="0" y="0"/>
            <a:chExt cx="2928836" cy="3290350"/>
          </a:xfrm>
        </p:grpSpPr>
        <p:sp>
          <p:nvSpPr>
            <p:cNvPr name="Freeform 4" id="4"/>
            <p:cNvSpPr/>
            <p:nvPr/>
          </p:nvSpPr>
          <p:spPr>
            <a:xfrm flipH="false" flipV="false" rot="0">
              <a:off x="0" y="0"/>
              <a:ext cx="2928836" cy="3290350"/>
            </a:xfrm>
            <a:custGeom>
              <a:avLst/>
              <a:gdLst/>
              <a:ahLst/>
              <a:cxnLst/>
              <a:rect r="r" b="b" t="t" l="l"/>
              <a:pathLst>
                <a:path h="3290350" w="2928836">
                  <a:moveTo>
                    <a:pt x="35506" y="0"/>
                  </a:moveTo>
                  <a:lnTo>
                    <a:pt x="2893331" y="0"/>
                  </a:lnTo>
                  <a:cubicBezTo>
                    <a:pt x="2902747" y="0"/>
                    <a:pt x="2911778" y="3741"/>
                    <a:pt x="2918437" y="10399"/>
                  </a:cubicBezTo>
                  <a:cubicBezTo>
                    <a:pt x="2925096" y="17058"/>
                    <a:pt x="2928836" y="26089"/>
                    <a:pt x="2928836" y="35506"/>
                  </a:cubicBezTo>
                  <a:lnTo>
                    <a:pt x="2928836" y="3254844"/>
                  </a:lnTo>
                  <a:cubicBezTo>
                    <a:pt x="2928836" y="3264261"/>
                    <a:pt x="2925096" y="3273292"/>
                    <a:pt x="2918437" y="3279951"/>
                  </a:cubicBezTo>
                  <a:cubicBezTo>
                    <a:pt x="2911778" y="3286609"/>
                    <a:pt x="2902747" y="3290350"/>
                    <a:pt x="2893331" y="3290350"/>
                  </a:cubicBezTo>
                  <a:lnTo>
                    <a:pt x="35506" y="3290350"/>
                  </a:lnTo>
                  <a:cubicBezTo>
                    <a:pt x="26089" y="3290350"/>
                    <a:pt x="17058" y="3286609"/>
                    <a:pt x="10399" y="3279951"/>
                  </a:cubicBezTo>
                  <a:cubicBezTo>
                    <a:pt x="3741" y="3273292"/>
                    <a:pt x="0" y="3264261"/>
                    <a:pt x="0" y="3254844"/>
                  </a:cubicBezTo>
                  <a:lnTo>
                    <a:pt x="0" y="35506"/>
                  </a:lnTo>
                  <a:cubicBezTo>
                    <a:pt x="0" y="26089"/>
                    <a:pt x="3741" y="17058"/>
                    <a:pt x="10399" y="10399"/>
                  </a:cubicBezTo>
                  <a:cubicBezTo>
                    <a:pt x="17058" y="3741"/>
                    <a:pt x="26089" y="0"/>
                    <a:pt x="35506" y="0"/>
                  </a:cubicBezTo>
                  <a:close/>
                </a:path>
              </a:pathLst>
            </a:custGeom>
            <a:gradFill rotWithShape="true">
              <a:gsLst>
                <a:gs pos="0">
                  <a:srgbClr val="BF0D0D">
                    <a:alpha val="100000"/>
                  </a:srgbClr>
                </a:gs>
                <a:gs pos="100000">
                  <a:srgbClr val="6A0BAD">
                    <a:alpha val="100000"/>
                  </a:srgbClr>
                </a:gs>
              </a:gsLst>
              <a:lin ang="2700000"/>
            </a:gradFill>
          </p:spPr>
        </p:sp>
        <p:sp>
          <p:nvSpPr>
            <p:cNvPr name="TextBox 5" id="5"/>
            <p:cNvSpPr txBox="true"/>
            <p:nvPr/>
          </p:nvSpPr>
          <p:spPr>
            <a:xfrm>
              <a:off x="0" y="-47625"/>
              <a:ext cx="2928836" cy="3337975"/>
            </a:xfrm>
            <a:prstGeom prst="rect">
              <a:avLst/>
            </a:prstGeom>
          </p:spPr>
          <p:txBody>
            <a:bodyPr anchor="ctr" rtlCol="false" tIns="50800" lIns="50800" bIns="50800" rIns="50800"/>
            <a:lstStyle/>
            <a:p>
              <a:pPr algn="ctr">
                <a:lnSpc>
                  <a:spcPts val="2239"/>
                </a:lnSpc>
              </a:pPr>
            </a:p>
          </p:txBody>
        </p:sp>
      </p:grpSp>
      <p:sp>
        <p:nvSpPr>
          <p:cNvPr name="TextBox 6" id="6"/>
          <p:cNvSpPr txBox="true"/>
          <p:nvPr/>
        </p:nvSpPr>
        <p:spPr>
          <a:xfrm rot="0">
            <a:off x="1028700" y="3150836"/>
            <a:ext cx="6340008" cy="1183517"/>
          </a:xfrm>
          <a:prstGeom prst="rect">
            <a:avLst/>
          </a:prstGeom>
        </p:spPr>
        <p:txBody>
          <a:bodyPr anchor="t" rtlCol="false" tIns="0" lIns="0" bIns="0" rIns="0">
            <a:spAutoFit/>
          </a:bodyPr>
          <a:lstStyle/>
          <a:p>
            <a:pPr algn="l">
              <a:lnSpc>
                <a:spcPts val="8872"/>
              </a:lnSpc>
            </a:pPr>
            <a:r>
              <a:rPr lang="en-US" sz="8784" b="true">
                <a:solidFill>
                  <a:srgbClr val="FFFFFF"/>
                </a:solidFill>
                <a:latin typeface="TT Supermolot Neue Bold"/>
                <a:ea typeface="TT Supermolot Neue Bold"/>
                <a:cs typeface="TT Supermolot Neue Bold"/>
                <a:sym typeface="TT Supermolot Neue Bold"/>
              </a:rPr>
              <a:t>CONTEXTO:</a:t>
            </a:r>
          </a:p>
        </p:txBody>
      </p:sp>
      <p:sp>
        <p:nvSpPr>
          <p:cNvPr name="TextBox 7" id="7"/>
          <p:cNvSpPr txBox="true"/>
          <p:nvPr/>
        </p:nvSpPr>
        <p:spPr>
          <a:xfrm rot="0">
            <a:off x="1192541" y="4533349"/>
            <a:ext cx="5852664" cy="3813810"/>
          </a:xfrm>
          <a:prstGeom prst="rect">
            <a:avLst/>
          </a:prstGeom>
        </p:spPr>
        <p:txBody>
          <a:bodyPr anchor="t" rtlCol="false" tIns="0" lIns="0" bIns="0" rIns="0">
            <a:spAutoFit/>
          </a:bodyPr>
          <a:lstStyle/>
          <a:p>
            <a:pPr algn="l">
              <a:lnSpc>
                <a:spcPts val="5040"/>
              </a:lnSpc>
            </a:pPr>
            <a:r>
              <a:rPr lang="en-US" sz="3600" spc="-197">
                <a:solidFill>
                  <a:srgbClr val="FFFFFF"/>
                </a:solidFill>
                <a:latin typeface="TT Supermolot Neue"/>
                <a:ea typeface="TT Supermolot Neue"/>
                <a:cs typeface="TT Supermolot Neue"/>
                <a:sym typeface="TT Supermolot Neue"/>
              </a:rPr>
              <a:t>El sistema de bicicletas compartidas de Londres requiere una logística eficiente para redistribuir unidades y evitar estaciones vacías o saturadas.</a:t>
            </a:r>
          </a:p>
          <a:p>
            <a:pPr algn="l" marL="0" indent="0" lvl="0">
              <a:lnSpc>
                <a:spcPts val="5040"/>
              </a:lnSpc>
              <a:spcBef>
                <a:spcPct val="0"/>
              </a:spcBef>
            </a:pPr>
          </a:p>
        </p:txBody>
      </p:sp>
      <p:sp>
        <p:nvSpPr>
          <p:cNvPr name="TextBox 8" id="8"/>
          <p:cNvSpPr txBox="true"/>
          <p:nvPr/>
        </p:nvSpPr>
        <p:spPr>
          <a:xfrm rot="0">
            <a:off x="10200177" y="2780018"/>
            <a:ext cx="6454598" cy="721995"/>
          </a:xfrm>
          <a:prstGeom prst="rect">
            <a:avLst/>
          </a:prstGeom>
        </p:spPr>
        <p:txBody>
          <a:bodyPr anchor="t" rtlCol="false" tIns="0" lIns="0" bIns="0" rIns="0">
            <a:spAutoFit/>
          </a:bodyPr>
          <a:lstStyle/>
          <a:p>
            <a:pPr algn="l" marL="0" indent="0" lvl="0">
              <a:lnSpc>
                <a:spcPts val="5880"/>
              </a:lnSpc>
              <a:spcBef>
                <a:spcPct val="0"/>
              </a:spcBef>
            </a:pPr>
            <a:r>
              <a:rPr lang="en-US" b="true" sz="4200" spc="-231">
                <a:solidFill>
                  <a:srgbClr val="FFFFFF"/>
                </a:solidFill>
                <a:latin typeface="TT Supermolot Neue Bold"/>
                <a:ea typeface="TT Supermolot Neue Bold"/>
                <a:cs typeface="TT Supermolot Neue Bold"/>
                <a:sym typeface="TT Supermolot Neue Bold"/>
              </a:rPr>
              <a:t>OBJETIVOS DEL PROYECTO:</a:t>
            </a:r>
          </a:p>
        </p:txBody>
      </p:sp>
      <p:sp>
        <p:nvSpPr>
          <p:cNvPr name="TextBox 9" id="9"/>
          <p:cNvSpPr txBox="true"/>
          <p:nvPr/>
        </p:nvSpPr>
        <p:spPr>
          <a:xfrm rot="0">
            <a:off x="10227263" y="4749554"/>
            <a:ext cx="7032037" cy="986155"/>
          </a:xfrm>
          <a:prstGeom prst="rect">
            <a:avLst/>
          </a:prstGeom>
        </p:spPr>
        <p:txBody>
          <a:bodyPr anchor="t" rtlCol="false" tIns="0" lIns="0" bIns="0" rIns="0">
            <a:spAutoFit/>
          </a:bodyPr>
          <a:lstStyle/>
          <a:p>
            <a:pPr algn="l" marL="0" indent="0" lvl="0">
              <a:lnSpc>
                <a:spcPts val="3919"/>
              </a:lnSpc>
              <a:spcBef>
                <a:spcPct val="0"/>
              </a:spcBef>
            </a:pPr>
            <a:r>
              <a:rPr lang="en-US" sz="2799" spc="-153">
                <a:solidFill>
                  <a:srgbClr val="FFFFFF"/>
                </a:solidFill>
                <a:latin typeface="TT Supermolot Neue"/>
                <a:ea typeface="TT Supermolot Neue"/>
                <a:cs typeface="TT Supermolot Neue"/>
                <a:sym typeface="TT Supermolot Neue"/>
              </a:rPr>
              <a:t>Predecir el número total de alquileres (cnt) basándonos en factores temporales y climáticos.</a:t>
            </a:r>
          </a:p>
        </p:txBody>
      </p:sp>
      <p:sp>
        <p:nvSpPr>
          <p:cNvPr name="TextBox 10" id="10"/>
          <p:cNvSpPr txBox="true"/>
          <p:nvPr/>
        </p:nvSpPr>
        <p:spPr>
          <a:xfrm rot="0">
            <a:off x="10200177" y="4063988"/>
            <a:ext cx="2665766" cy="483581"/>
          </a:xfrm>
          <a:prstGeom prst="rect">
            <a:avLst/>
          </a:prstGeom>
        </p:spPr>
        <p:txBody>
          <a:bodyPr anchor="t" rtlCol="false" tIns="0" lIns="0" bIns="0" rIns="0">
            <a:spAutoFit/>
          </a:bodyPr>
          <a:lstStyle/>
          <a:p>
            <a:pPr algn="l" marL="0" indent="0" lvl="0">
              <a:lnSpc>
                <a:spcPts val="3940"/>
              </a:lnSpc>
              <a:spcBef>
                <a:spcPct val="0"/>
              </a:spcBef>
            </a:pPr>
            <a:r>
              <a:rPr lang="en-US" b="true" sz="2814" spc="-154">
                <a:solidFill>
                  <a:srgbClr val="FFFFFF"/>
                </a:solidFill>
                <a:latin typeface="TT Supermolot Neue Bold"/>
                <a:ea typeface="TT Supermolot Neue Bold"/>
                <a:cs typeface="TT Supermolot Neue Bold"/>
                <a:sym typeface="TT Supermolot Neue Bold"/>
              </a:rPr>
              <a:t>1. . REGRESIÓN:</a:t>
            </a:r>
          </a:p>
        </p:txBody>
      </p:sp>
      <p:sp>
        <p:nvSpPr>
          <p:cNvPr name="TextBox 11" id="11"/>
          <p:cNvSpPr txBox="true"/>
          <p:nvPr/>
        </p:nvSpPr>
        <p:spPr>
          <a:xfrm rot="0">
            <a:off x="10200177" y="6985774"/>
            <a:ext cx="7032037" cy="986155"/>
          </a:xfrm>
          <a:prstGeom prst="rect">
            <a:avLst/>
          </a:prstGeom>
        </p:spPr>
        <p:txBody>
          <a:bodyPr anchor="t" rtlCol="false" tIns="0" lIns="0" bIns="0" rIns="0">
            <a:spAutoFit/>
          </a:bodyPr>
          <a:lstStyle/>
          <a:p>
            <a:pPr algn="l" marL="0" indent="0" lvl="0">
              <a:lnSpc>
                <a:spcPts val="3919"/>
              </a:lnSpc>
              <a:spcBef>
                <a:spcPct val="0"/>
              </a:spcBef>
            </a:pPr>
            <a:r>
              <a:rPr lang="en-US" sz="2799" spc="-153">
                <a:solidFill>
                  <a:srgbClr val="FFFFFF"/>
                </a:solidFill>
                <a:latin typeface="TT Supermolot Neue"/>
                <a:ea typeface="TT Supermolot Neue"/>
                <a:cs typeface="TT Supermolot Neue"/>
                <a:sym typeface="TT Supermolot Neue"/>
              </a:rPr>
              <a:t>Detectar horas de saturación crítica (High_Demand) para enviar alertas tempranas.</a:t>
            </a:r>
          </a:p>
        </p:txBody>
      </p:sp>
      <p:sp>
        <p:nvSpPr>
          <p:cNvPr name="TextBox 12" id="12"/>
          <p:cNvSpPr txBox="true"/>
          <p:nvPr/>
        </p:nvSpPr>
        <p:spPr>
          <a:xfrm rot="0">
            <a:off x="10200177" y="6302168"/>
            <a:ext cx="4087843" cy="483581"/>
          </a:xfrm>
          <a:prstGeom prst="rect">
            <a:avLst/>
          </a:prstGeom>
        </p:spPr>
        <p:txBody>
          <a:bodyPr anchor="t" rtlCol="false" tIns="0" lIns="0" bIns="0" rIns="0">
            <a:spAutoFit/>
          </a:bodyPr>
          <a:lstStyle/>
          <a:p>
            <a:pPr algn="l" marL="0" indent="0" lvl="0">
              <a:lnSpc>
                <a:spcPts val="3940"/>
              </a:lnSpc>
              <a:spcBef>
                <a:spcPct val="0"/>
              </a:spcBef>
            </a:pPr>
            <a:r>
              <a:rPr lang="en-US" b="true" sz="2814" spc="-154">
                <a:solidFill>
                  <a:srgbClr val="FFFFFF"/>
                </a:solidFill>
                <a:latin typeface="TT Supermolot Neue Bold"/>
                <a:ea typeface="TT Supermolot Neue Bold"/>
                <a:cs typeface="TT Supermolot Neue Bold"/>
                <a:sym typeface="TT Supermolot Neue Bold"/>
              </a:rPr>
              <a:t>2</a:t>
            </a:r>
            <a:r>
              <a:rPr lang="en-US" b="true" sz="2814" spc="-154">
                <a:solidFill>
                  <a:srgbClr val="FFFFFF"/>
                </a:solidFill>
                <a:latin typeface="TT Supermolot Neue Bold"/>
                <a:ea typeface="TT Supermolot Neue Bold"/>
                <a:cs typeface="TT Supermolot Neue Bold"/>
                <a:sym typeface="TT Supermolot Neue Bold"/>
              </a:rPr>
              <a:t> </a:t>
            </a:r>
            <a:r>
              <a:rPr lang="en-US" b="true" sz="2814" spc="-154">
                <a:solidFill>
                  <a:srgbClr val="FFFFFF"/>
                </a:solidFill>
                <a:latin typeface="TT Supermolot Neue Bold"/>
                <a:ea typeface="TT Supermolot Neue Bold"/>
                <a:cs typeface="TT Supermolot Neue Bold"/>
                <a:sym typeface="TT Supermolot Neue Bold"/>
              </a:rPr>
              <a:t>. </a:t>
            </a:r>
            <a:r>
              <a:rPr lang="en-US" b="true" sz="2814" spc="-154">
                <a:solidFill>
                  <a:srgbClr val="FFFFFF"/>
                </a:solidFill>
                <a:latin typeface="TT Supermolot Neue Bold"/>
                <a:ea typeface="TT Supermolot Neue Bold"/>
                <a:cs typeface="TT Supermolot Neue Bold"/>
                <a:sym typeface="TT Supermolot Neue Bold"/>
              </a:rPr>
              <a:t>CLASIFICACIÓN:</a:t>
            </a:r>
            <a:r>
              <a:rPr lang="en-US" b="true" sz="2814" spc="-154">
                <a:solidFill>
                  <a:srgbClr val="FFFFFF"/>
                </a:solidFill>
                <a:latin typeface="TT Supermolot Neue Bold"/>
                <a:ea typeface="TT Supermolot Neue Bold"/>
                <a:cs typeface="TT Supermolot Neue Bold"/>
                <a:sym typeface="TT Supermolot Neue Bold"/>
              </a:rPr>
              <a:t> </a:t>
            </a:r>
          </a:p>
        </p:txBody>
      </p:sp>
      <p:grpSp>
        <p:nvGrpSpPr>
          <p:cNvPr name="Group 13" id="13"/>
          <p:cNvGrpSpPr/>
          <p:nvPr/>
        </p:nvGrpSpPr>
        <p:grpSpPr>
          <a:xfrm rot="0">
            <a:off x="1178051" y="1181100"/>
            <a:ext cx="3093223" cy="665932"/>
            <a:chOff x="0" y="0"/>
            <a:chExt cx="814676" cy="175390"/>
          </a:xfrm>
        </p:grpSpPr>
        <p:sp>
          <p:nvSpPr>
            <p:cNvPr name="Freeform 14" id="14"/>
            <p:cNvSpPr/>
            <p:nvPr/>
          </p:nvSpPr>
          <p:spPr>
            <a:xfrm flipH="false" flipV="false" rot="0">
              <a:off x="0" y="0"/>
              <a:ext cx="814676" cy="175390"/>
            </a:xfrm>
            <a:custGeom>
              <a:avLst/>
              <a:gdLst/>
              <a:ahLst/>
              <a:cxnLst/>
              <a:rect r="r" b="b" t="t" l="l"/>
              <a:pathLst>
                <a:path h="175390" w="814676">
                  <a:moveTo>
                    <a:pt x="60069" y="0"/>
                  </a:moveTo>
                  <a:lnTo>
                    <a:pt x="754607" y="0"/>
                  </a:lnTo>
                  <a:cubicBezTo>
                    <a:pt x="770538" y="0"/>
                    <a:pt x="785817" y="6329"/>
                    <a:pt x="797082" y="17594"/>
                  </a:cubicBezTo>
                  <a:cubicBezTo>
                    <a:pt x="808347" y="28859"/>
                    <a:pt x="814676" y="44138"/>
                    <a:pt x="814676" y="60069"/>
                  </a:cubicBezTo>
                  <a:lnTo>
                    <a:pt x="814676" y="115321"/>
                  </a:lnTo>
                  <a:cubicBezTo>
                    <a:pt x="814676" y="148496"/>
                    <a:pt x="787782" y="175390"/>
                    <a:pt x="754607" y="175390"/>
                  </a:cubicBezTo>
                  <a:lnTo>
                    <a:pt x="60069" y="175390"/>
                  </a:lnTo>
                  <a:cubicBezTo>
                    <a:pt x="26894" y="175390"/>
                    <a:pt x="0" y="148496"/>
                    <a:pt x="0" y="115321"/>
                  </a:cubicBezTo>
                  <a:lnTo>
                    <a:pt x="0" y="60069"/>
                  </a:lnTo>
                  <a:cubicBezTo>
                    <a:pt x="0" y="26894"/>
                    <a:pt x="26894" y="0"/>
                    <a:pt x="60069" y="0"/>
                  </a:cubicBezTo>
                  <a:close/>
                </a:path>
              </a:pathLst>
            </a:custGeom>
            <a:ln w="19050" cap="rnd">
              <a:solidFill>
                <a:srgbClr val="FFFFFF"/>
              </a:solidFill>
              <a:prstDash val="solid"/>
              <a:round/>
            </a:ln>
          </p:spPr>
        </p:sp>
        <p:sp>
          <p:nvSpPr>
            <p:cNvPr name="TextBox 15" id="15"/>
            <p:cNvSpPr txBox="true"/>
            <p:nvPr/>
          </p:nvSpPr>
          <p:spPr>
            <a:xfrm>
              <a:off x="0" y="-47625"/>
              <a:ext cx="814676" cy="223015"/>
            </a:xfrm>
            <a:prstGeom prst="rect">
              <a:avLst/>
            </a:prstGeom>
          </p:spPr>
          <p:txBody>
            <a:bodyPr anchor="ctr" rtlCol="false" tIns="50800" lIns="50800" bIns="50800" rIns="50800"/>
            <a:lstStyle/>
            <a:p>
              <a:pPr algn="ctr">
                <a:lnSpc>
                  <a:spcPts val="2659"/>
                </a:lnSpc>
              </a:pPr>
              <a:r>
                <a:rPr lang="en-US" sz="1899">
                  <a:solidFill>
                    <a:srgbClr val="FFFFFF"/>
                  </a:solidFill>
                  <a:latin typeface="TT Supermolot Neue"/>
                  <a:ea typeface="TT Supermolot Neue"/>
                  <a:cs typeface="TT Supermolot Neue"/>
                  <a:sym typeface="TT Supermolot Neue"/>
                </a:rPr>
                <a:t>MACHINE LEARNING</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823339" y="-1755291"/>
            <a:ext cx="8316203" cy="12601649"/>
            <a:chOff x="0" y="0"/>
            <a:chExt cx="2190276" cy="3318953"/>
          </a:xfrm>
        </p:grpSpPr>
        <p:sp>
          <p:nvSpPr>
            <p:cNvPr name="Freeform 4" id="4"/>
            <p:cNvSpPr/>
            <p:nvPr/>
          </p:nvSpPr>
          <p:spPr>
            <a:xfrm flipH="false" flipV="false" rot="0">
              <a:off x="0" y="0"/>
              <a:ext cx="2190276" cy="3318953"/>
            </a:xfrm>
            <a:custGeom>
              <a:avLst/>
              <a:gdLst/>
              <a:ahLst/>
              <a:cxnLst/>
              <a:rect r="r" b="b" t="t" l="l"/>
              <a:pathLst>
                <a:path h="3318953" w="2190276">
                  <a:moveTo>
                    <a:pt x="47478" y="0"/>
                  </a:moveTo>
                  <a:lnTo>
                    <a:pt x="2142798" y="0"/>
                  </a:lnTo>
                  <a:cubicBezTo>
                    <a:pt x="2169019" y="0"/>
                    <a:pt x="2190276" y="21257"/>
                    <a:pt x="2190276" y="47478"/>
                  </a:cubicBezTo>
                  <a:lnTo>
                    <a:pt x="2190276" y="3271475"/>
                  </a:lnTo>
                  <a:cubicBezTo>
                    <a:pt x="2190276" y="3284067"/>
                    <a:pt x="2185273" y="3296143"/>
                    <a:pt x="2176370" y="3305047"/>
                  </a:cubicBezTo>
                  <a:cubicBezTo>
                    <a:pt x="2167466" y="3313951"/>
                    <a:pt x="2155389" y="3318953"/>
                    <a:pt x="2142798" y="3318953"/>
                  </a:cubicBezTo>
                  <a:lnTo>
                    <a:pt x="47478" y="3318953"/>
                  </a:lnTo>
                  <a:cubicBezTo>
                    <a:pt x="34886" y="3318953"/>
                    <a:pt x="22810" y="3313951"/>
                    <a:pt x="13906" y="3305047"/>
                  </a:cubicBezTo>
                  <a:cubicBezTo>
                    <a:pt x="5002" y="3296143"/>
                    <a:pt x="0" y="3284067"/>
                    <a:pt x="0" y="3271475"/>
                  </a:cubicBezTo>
                  <a:lnTo>
                    <a:pt x="0" y="47478"/>
                  </a:lnTo>
                  <a:cubicBezTo>
                    <a:pt x="0" y="34886"/>
                    <a:pt x="5002" y="22810"/>
                    <a:pt x="13906" y="13906"/>
                  </a:cubicBezTo>
                  <a:cubicBezTo>
                    <a:pt x="22810" y="5002"/>
                    <a:pt x="34886" y="0"/>
                    <a:pt x="47478" y="0"/>
                  </a:cubicBezTo>
                  <a:close/>
                </a:path>
              </a:pathLst>
            </a:custGeom>
            <a:gradFill rotWithShape="true">
              <a:gsLst>
                <a:gs pos="0">
                  <a:srgbClr val="BF0D0D">
                    <a:alpha val="100000"/>
                  </a:srgbClr>
                </a:gs>
                <a:gs pos="100000">
                  <a:srgbClr val="6A0BAD">
                    <a:alpha val="100000"/>
                  </a:srgbClr>
                </a:gs>
              </a:gsLst>
              <a:lin ang="2700000"/>
            </a:gradFill>
          </p:spPr>
        </p:sp>
        <p:sp>
          <p:nvSpPr>
            <p:cNvPr name="TextBox 5" id="5"/>
            <p:cNvSpPr txBox="true"/>
            <p:nvPr/>
          </p:nvSpPr>
          <p:spPr>
            <a:xfrm>
              <a:off x="0" y="-47625"/>
              <a:ext cx="2190276" cy="3366578"/>
            </a:xfrm>
            <a:prstGeom prst="rect">
              <a:avLst/>
            </a:prstGeom>
          </p:spPr>
          <p:txBody>
            <a:bodyPr anchor="ctr" rtlCol="false" tIns="50800" lIns="50800" bIns="50800" rIns="50800"/>
            <a:lstStyle/>
            <a:p>
              <a:pPr algn="ctr">
                <a:lnSpc>
                  <a:spcPts val="2239"/>
                </a:lnSpc>
              </a:pPr>
            </a:p>
          </p:txBody>
        </p:sp>
      </p:grpSp>
      <p:sp>
        <p:nvSpPr>
          <p:cNvPr name="Freeform 6" id="6"/>
          <p:cNvSpPr/>
          <p:nvPr/>
        </p:nvSpPr>
        <p:spPr>
          <a:xfrm flipH="false" flipV="false" rot="0">
            <a:off x="1675953" y="236714"/>
            <a:ext cx="14936094" cy="4396512"/>
          </a:xfrm>
          <a:custGeom>
            <a:avLst/>
            <a:gdLst/>
            <a:ahLst/>
            <a:cxnLst/>
            <a:rect r="r" b="b" t="t" l="l"/>
            <a:pathLst>
              <a:path h="4396512" w="14936094">
                <a:moveTo>
                  <a:pt x="0" y="0"/>
                </a:moveTo>
                <a:lnTo>
                  <a:pt x="14936094" y="0"/>
                </a:lnTo>
                <a:lnTo>
                  <a:pt x="14936094" y="4396512"/>
                </a:lnTo>
                <a:lnTo>
                  <a:pt x="0" y="4396512"/>
                </a:lnTo>
                <a:lnTo>
                  <a:pt x="0" y="0"/>
                </a:lnTo>
                <a:close/>
              </a:path>
            </a:pathLst>
          </a:custGeom>
          <a:blipFill>
            <a:blip r:embed="rId3"/>
            <a:stretch>
              <a:fillRect l="0" t="0" r="0" b="0"/>
            </a:stretch>
          </a:blipFill>
        </p:spPr>
      </p:sp>
      <p:sp>
        <p:nvSpPr>
          <p:cNvPr name="TextBox 7" id="7"/>
          <p:cNvSpPr txBox="true"/>
          <p:nvPr/>
        </p:nvSpPr>
        <p:spPr>
          <a:xfrm rot="0">
            <a:off x="1129650" y="4894350"/>
            <a:ext cx="16692811" cy="1687957"/>
          </a:xfrm>
          <a:prstGeom prst="rect">
            <a:avLst/>
          </a:prstGeom>
        </p:spPr>
        <p:txBody>
          <a:bodyPr anchor="t" rtlCol="false" tIns="0" lIns="0" bIns="0" rIns="0">
            <a:spAutoFit/>
          </a:bodyPr>
          <a:lstStyle/>
          <a:p>
            <a:pPr algn="l">
              <a:lnSpc>
                <a:spcPts val="6463"/>
              </a:lnSpc>
            </a:pPr>
            <a:r>
              <a:rPr lang="en-US" sz="6399" b="true">
                <a:solidFill>
                  <a:srgbClr val="FFFFFF"/>
                </a:solidFill>
                <a:latin typeface="TT Supermolot Neue Bold"/>
                <a:ea typeface="TT Supermolot Neue Bold"/>
                <a:cs typeface="TT Supermolot Neue Bold"/>
                <a:sym typeface="TT Supermolot Neue Bold"/>
              </a:rPr>
              <a:t>EXPLORACIÓN DE DATOS (EDA) HALLAZGOS CLAVE</a:t>
            </a:r>
          </a:p>
        </p:txBody>
      </p:sp>
      <p:sp>
        <p:nvSpPr>
          <p:cNvPr name="TextBox 8" id="8"/>
          <p:cNvSpPr txBox="true"/>
          <p:nvPr/>
        </p:nvSpPr>
        <p:spPr>
          <a:xfrm rot="0">
            <a:off x="1199392" y="6925207"/>
            <a:ext cx="5852664" cy="834390"/>
          </a:xfrm>
          <a:prstGeom prst="rect">
            <a:avLst/>
          </a:prstGeom>
        </p:spPr>
        <p:txBody>
          <a:bodyPr anchor="t" rtlCol="false" tIns="0" lIns="0" bIns="0" rIns="0">
            <a:spAutoFit/>
          </a:bodyPr>
          <a:lstStyle/>
          <a:p>
            <a:pPr algn="l" marL="0" indent="0" lvl="0">
              <a:lnSpc>
                <a:spcPts val="3359"/>
              </a:lnSpc>
              <a:spcBef>
                <a:spcPct val="0"/>
              </a:spcBef>
            </a:pPr>
            <a:r>
              <a:rPr lang="en-US" sz="2399" spc="-131">
                <a:solidFill>
                  <a:srgbClr val="FFFFFF"/>
                </a:solidFill>
                <a:latin typeface="TT Supermolot Neue"/>
                <a:ea typeface="TT Supermolot Neue"/>
                <a:cs typeface="TT Supermolot Neue"/>
                <a:sym typeface="TT Supermolot Neue"/>
              </a:rPr>
              <a:t>Clara caída de demanda en invierno y aumento en verano.</a:t>
            </a:r>
          </a:p>
        </p:txBody>
      </p:sp>
      <p:sp>
        <p:nvSpPr>
          <p:cNvPr name="TextBox 9" id="9"/>
          <p:cNvSpPr txBox="true"/>
          <p:nvPr/>
        </p:nvSpPr>
        <p:spPr>
          <a:xfrm rot="0">
            <a:off x="1196342" y="6482478"/>
            <a:ext cx="2603430" cy="497841"/>
          </a:xfrm>
          <a:prstGeom prst="rect">
            <a:avLst/>
          </a:prstGeom>
        </p:spPr>
        <p:txBody>
          <a:bodyPr anchor="t" rtlCol="false" tIns="0" lIns="0" bIns="0" rIns="0">
            <a:spAutoFit/>
          </a:bodyPr>
          <a:lstStyle/>
          <a:p>
            <a:pPr algn="l" marL="0" indent="0" lvl="0">
              <a:lnSpc>
                <a:spcPts val="4059"/>
              </a:lnSpc>
              <a:spcBef>
                <a:spcPct val="0"/>
              </a:spcBef>
            </a:pPr>
            <a:r>
              <a:rPr lang="en-US" b="true" sz="2899" spc="-159">
                <a:solidFill>
                  <a:srgbClr val="FFFFFF"/>
                </a:solidFill>
                <a:latin typeface="TT Supermolot Neue Bold"/>
                <a:ea typeface="TT Supermolot Neue Bold"/>
                <a:cs typeface="TT Supermolot Neue Bold"/>
                <a:sym typeface="TT Supermolot Neue Bold"/>
              </a:rPr>
              <a:t>Estacionalidad</a:t>
            </a:r>
          </a:p>
        </p:txBody>
      </p:sp>
      <p:sp>
        <p:nvSpPr>
          <p:cNvPr name="TextBox 10" id="10"/>
          <p:cNvSpPr txBox="true"/>
          <p:nvPr/>
        </p:nvSpPr>
        <p:spPr>
          <a:xfrm rot="0">
            <a:off x="8011365" y="7153807"/>
            <a:ext cx="5852664" cy="1253490"/>
          </a:xfrm>
          <a:prstGeom prst="rect">
            <a:avLst/>
          </a:prstGeom>
        </p:spPr>
        <p:txBody>
          <a:bodyPr anchor="t" rtlCol="false" tIns="0" lIns="0" bIns="0" rIns="0">
            <a:spAutoFit/>
          </a:bodyPr>
          <a:lstStyle/>
          <a:p>
            <a:pPr algn="l" marL="0" indent="0" lvl="0">
              <a:lnSpc>
                <a:spcPts val="3359"/>
              </a:lnSpc>
              <a:spcBef>
                <a:spcPct val="0"/>
              </a:spcBef>
            </a:pPr>
            <a:r>
              <a:rPr lang="en-US" sz="2399" spc="-131">
                <a:solidFill>
                  <a:srgbClr val="FFFFFF"/>
                </a:solidFill>
                <a:latin typeface="TT Supermolot Neue"/>
                <a:ea typeface="TT Supermolot Neue"/>
                <a:cs typeface="TT Supermolot Neue"/>
                <a:sym typeface="TT Supermolot Neue"/>
              </a:rPr>
              <a:t>La demanda es mayor en días no festivos, indicando un uso orientado al transporte laboral (commuting) más que recreativo.</a:t>
            </a:r>
          </a:p>
        </p:txBody>
      </p:sp>
      <p:sp>
        <p:nvSpPr>
          <p:cNvPr name="TextBox 11" id="11"/>
          <p:cNvSpPr txBox="true"/>
          <p:nvPr/>
        </p:nvSpPr>
        <p:spPr>
          <a:xfrm rot="0">
            <a:off x="8011365" y="6501026"/>
            <a:ext cx="2929381" cy="497841"/>
          </a:xfrm>
          <a:prstGeom prst="rect">
            <a:avLst/>
          </a:prstGeom>
        </p:spPr>
        <p:txBody>
          <a:bodyPr anchor="t" rtlCol="false" tIns="0" lIns="0" bIns="0" rIns="0">
            <a:spAutoFit/>
          </a:bodyPr>
          <a:lstStyle/>
          <a:p>
            <a:pPr algn="l" marL="0" indent="0" lvl="0">
              <a:lnSpc>
                <a:spcPts val="4059"/>
              </a:lnSpc>
              <a:spcBef>
                <a:spcPct val="0"/>
              </a:spcBef>
            </a:pPr>
            <a:r>
              <a:rPr lang="en-US" b="true" sz="2899" spc="-159">
                <a:solidFill>
                  <a:srgbClr val="FFFFFF"/>
                </a:solidFill>
                <a:latin typeface="TT Supermolot Neue Bold"/>
                <a:ea typeface="TT Supermolot Neue Bold"/>
                <a:cs typeface="TT Supermolot Neue Bold"/>
                <a:sym typeface="TT Supermolot Neue Bold"/>
              </a:rPr>
              <a:t>Días Laborables</a:t>
            </a:r>
          </a:p>
        </p:txBody>
      </p:sp>
      <p:sp>
        <p:nvSpPr>
          <p:cNvPr name="TextBox 12" id="12"/>
          <p:cNvSpPr txBox="true"/>
          <p:nvPr/>
        </p:nvSpPr>
        <p:spPr>
          <a:xfrm rot="0">
            <a:off x="1199392" y="8037727"/>
            <a:ext cx="1876502" cy="497841"/>
          </a:xfrm>
          <a:prstGeom prst="rect">
            <a:avLst/>
          </a:prstGeom>
        </p:spPr>
        <p:txBody>
          <a:bodyPr anchor="t" rtlCol="false" tIns="0" lIns="0" bIns="0" rIns="0">
            <a:spAutoFit/>
          </a:bodyPr>
          <a:lstStyle/>
          <a:p>
            <a:pPr algn="l" marL="0" indent="0" lvl="0">
              <a:lnSpc>
                <a:spcPts val="4059"/>
              </a:lnSpc>
              <a:spcBef>
                <a:spcPct val="0"/>
              </a:spcBef>
            </a:pPr>
            <a:r>
              <a:rPr lang="en-US" b="true" sz="2899" spc="-159">
                <a:solidFill>
                  <a:srgbClr val="FFFFFF"/>
                </a:solidFill>
                <a:latin typeface="TT Supermolot Neue Bold"/>
                <a:ea typeface="TT Supermolot Neue Bold"/>
                <a:cs typeface="TT Supermolot Neue Bold"/>
                <a:sym typeface="TT Supermolot Neue Bold"/>
              </a:rPr>
              <a:t>Clima</a:t>
            </a:r>
          </a:p>
        </p:txBody>
      </p:sp>
      <p:sp>
        <p:nvSpPr>
          <p:cNvPr name="TextBox 13" id="13"/>
          <p:cNvSpPr txBox="true"/>
          <p:nvPr/>
        </p:nvSpPr>
        <p:spPr>
          <a:xfrm rot="0">
            <a:off x="1199392" y="8747023"/>
            <a:ext cx="5852664" cy="834390"/>
          </a:xfrm>
          <a:prstGeom prst="rect">
            <a:avLst/>
          </a:prstGeom>
        </p:spPr>
        <p:txBody>
          <a:bodyPr anchor="t" rtlCol="false" tIns="0" lIns="0" bIns="0" rIns="0">
            <a:spAutoFit/>
          </a:bodyPr>
          <a:lstStyle/>
          <a:p>
            <a:pPr algn="l" marL="0" indent="0" lvl="0">
              <a:lnSpc>
                <a:spcPts val="3359"/>
              </a:lnSpc>
              <a:spcBef>
                <a:spcPct val="0"/>
              </a:spcBef>
            </a:pPr>
            <a:r>
              <a:rPr lang="en-US" sz="2399" spc="-131">
                <a:solidFill>
                  <a:srgbClr val="FFFFFF"/>
                </a:solidFill>
                <a:latin typeface="TT Supermolot Neue"/>
                <a:ea typeface="TT Supermolot Neue"/>
                <a:cs typeface="TT Supermolot Neue"/>
                <a:sym typeface="TT Supermolot Neue"/>
              </a:rPr>
              <a:t>El clima adverso (nieve/lluvia) desploma drásticamente el uso del sistema.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2563389" y="4052510"/>
            <a:ext cx="6084587" cy="2129208"/>
            <a:chOff x="0" y="0"/>
            <a:chExt cx="1550137" cy="542447"/>
          </a:xfrm>
        </p:grpSpPr>
        <p:sp>
          <p:nvSpPr>
            <p:cNvPr name="Freeform 4" id="4"/>
            <p:cNvSpPr/>
            <p:nvPr/>
          </p:nvSpPr>
          <p:spPr>
            <a:xfrm flipH="false" flipV="false" rot="0">
              <a:off x="0" y="0"/>
              <a:ext cx="1550137" cy="542447"/>
            </a:xfrm>
            <a:custGeom>
              <a:avLst/>
              <a:gdLst/>
              <a:ahLst/>
              <a:cxnLst/>
              <a:rect r="r" b="b" t="t" l="l"/>
              <a:pathLst>
                <a:path h="542447" w="1550137">
                  <a:moveTo>
                    <a:pt x="0" y="0"/>
                  </a:moveTo>
                  <a:lnTo>
                    <a:pt x="1550137" y="0"/>
                  </a:lnTo>
                  <a:lnTo>
                    <a:pt x="1550137" y="542447"/>
                  </a:lnTo>
                  <a:lnTo>
                    <a:pt x="0" y="542447"/>
                  </a:lnTo>
                  <a:close/>
                </a:path>
              </a:pathLst>
            </a:custGeom>
            <a:gradFill rotWithShape="true">
              <a:gsLst>
                <a:gs pos="0">
                  <a:srgbClr val="BF0D0D">
                    <a:alpha val="100000"/>
                  </a:srgbClr>
                </a:gs>
                <a:gs pos="100000">
                  <a:srgbClr val="6A0BAD">
                    <a:alpha val="100000"/>
                  </a:srgbClr>
                </a:gs>
              </a:gsLst>
              <a:lin ang="2700000"/>
            </a:gradFill>
          </p:spPr>
        </p:sp>
        <p:sp>
          <p:nvSpPr>
            <p:cNvPr name="TextBox 5" id="5"/>
            <p:cNvSpPr txBox="true"/>
            <p:nvPr/>
          </p:nvSpPr>
          <p:spPr>
            <a:xfrm>
              <a:off x="0" y="-47625"/>
              <a:ext cx="1550137" cy="590072"/>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754441" y="4052510"/>
            <a:ext cx="2093787" cy="2129208"/>
            <a:chOff x="0" y="0"/>
            <a:chExt cx="895934" cy="911091"/>
          </a:xfrm>
        </p:grpSpPr>
        <p:sp>
          <p:nvSpPr>
            <p:cNvPr name="Freeform 7" id="7"/>
            <p:cNvSpPr/>
            <p:nvPr/>
          </p:nvSpPr>
          <p:spPr>
            <a:xfrm flipH="false" flipV="false" rot="0">
              <a:off x="0" y="0"/>
              <a:ext cx="895934" cy="911091"/>
            </a:xfrm>
            <a:custGeom>
              <a:avLst/>
              <a:gdLst/>
              <a:ahLst/>
              <a:cxnLst/>
              <a:rect r="r" b="b" t="t" l="l"/>
              <a:pathLst>
                <a:path h="911091" w="895934">
                  <a:moveTo>
                    <a:pt x="0" y="0"/>
                  </a:moveTo>
                  <a:lnTo>
                    <a:pt x="895934" y="0"/>
                  </a:lnTo>
                  <a:lnTo>
                    <a:pt x="895934" y="911091"/>
                  </a:lnTo>
                  <a:lnTo>
                    <a:pt x="0" y="911091"/>
                  </a:lnTo>
                  <a:close/>
                </a:path>
              </a:pathLst>
            </a:custGeom>
            <a:blipFill>
              <a:blip r:embed="rId3"/>
              <a:stretch>
                <a:fillRect l="-57043" t="0" r="-57043" b="0"/>
              </a:stretch>
            </a:blipFill>
          </p:spPr>
        </p:sp>
      </p:grpSp>
      <p:grpSp>
        <p:nvGrpSpPr>
          <p:cNvPr name="Group 8" id="8"/>
          <p:cNvGrpSpPr/>
          <p:nvPr/>
        </p:nvGrpSpPr>
        <p:grpSpPr>
          <a:xfrm rot="0">
            <a:off x="11448973" y="4052510"/>
            <a:ext cx="6084587" cy="2129208"/>
            <a:chOff x="0" y="0"/>
            <a:chExt cx="1550137" cy="542447"/>
          </a:xfrm>
        </p:grpSpPr>
        <p:sp>
          <p:nvSpPr>
            <p:cNvPr name="Freeform 9" id="9"/>
            <p:cNvSpPr/>
            <p:nvPr/>
          </p:nvSpPr>
          <p:spPr>
            <a:xfrm flipH="false" flipV="false" rot="0">
              <a:off x="0" y="0"/>
              <a:ext cx="1550137" cy="542447"/>
            </a:xfrm>
            <a:custGeom>
              <a:avLst/>
              <a:gdLst/>
              <a:ahLst/>
              <a:cxnLst/>
              <a:rect r="r" b="b" t="t" l="l"/>
              <a:pathLst>
                <a:path h="542447" w="1550137">
                  <a:moveTo>
                    <a:pt x="0" y="0"/>
                  </a:moveTo>
                  <a:lnTo>
                    <a:pt x="1550137" y="0"/>
                  </a:lnTo>
                  <a:lnTo>
                    <a:pt x="1550137" y="542447"/>
                  </a:lnTo>
                  <a:lnTo>
                    <a:pt x="0" y="542447"/>
                  </a:lnTo>
                  <a:close/>
                </a:path>
              </a:pathLst>
            </a:custGeom>
            <a:gradFill rotWithShape="true">
              <a:gsLst>
                <a:gs pos="0">
                  <a:srgbClr val="BF0D0D">
                    <a:alpha val="100000"/>
                  </a:srgbClr>
                </a:gs>
                <a:gs pos="100000">
                  <a:srgbClr val="6A0BAD">
                    <a:alpha val="100000"/>
                  </a:srgbClr>
                </a:gs>
              </a:gsLst>
              <a:lin ang="2700000"/>
            </a:gradFill>
          </p:spPr>
        </p:sp>
        <p:sp>
          <p:nvSpPr>
            <p:cNvPr name="TextBox 10" id="10"/>
            <p:cNvSpPr txBox="true"/>
            <p:nvPr/>
          </p:nvSpPr>
          <p:spPr>
            <a:xfrm>
              <a:off x="0" y="-47625"/>
              <a:ext cx="1550137" cy="590072"/>
            </a:xfrm>
            <a:prstGeom prst="rect">
              <a:avLst/>
            </a:prstGeom>
          </p:spPr>
          <p:txBody>
            <a:bodyPr anchor="ctr" rtlCol="false" tIns="50800" lIns="50800" bIns="50800" rIns="50800"/>
            <a:lstStyle/>
            <a:p>
              <a:pPr algn="ctr">
                <a:lnSpc>
                  <a:spcPts val="2239"/>
                </a:lnSpc>
              </a:pPr>
            </a:p>
          </p:txBody>
        </p:sp>
      </p:grpSp>
      <p:grpSp>
        <p:nvGrpSpPr>
          <p:cNvPr name="Group 11" id="11"/>
          <p:cNvGrpSpPr/>
          <p:nvPr/>
        </p:nvGrpSpPr>
        <p:grpSpPr>
          <a:xfrm rot="0">
            <a:off x="9640025" y="4052510"/>
            <a:ext cx="2093787" cy="2129208"/>
            <a:chOff x="0" y="0"/>
            <a:chExt cx="895934" cy="911091"/>
          </a:xfrm>
        </p:grpSpPr>
        <p:sp>
          <p:nvSpPr>
            <p:cNvPr name="Freeform 12" id="12"/>
            <p:cNvSpPr/>
            <p:nvPr/>
          </p:nvSpPr>
          <p:spPr>
            <a:xfrm flipH="false" flipV="false" rot="0">
              <a:off x="0" y="0"/>
              <a:ext cx="895934" cy="911091"/>
            </a:xfrm>
            <a:custGeom>
              <a:avLst/>
              <a:gdLst/>
              <a:ahLst/>
              <a:cxnLst/>
              <a:rect r="r" b="b" t="t" l="l"/>
              <a:pathLst>
                <a:path h="911091" w="895934">
                  <a:moveTo>
                    <a:pt x="0" y="0"/>
                  </a:moveTo>
                  <a:lnTo>
                    <a:pt x="895934" y="0"/>
                  </a:lnTo>
                  <a:lnTo>
                    <a:pt x="895934" y="911091"/>
                  </a:lnTo>
                  <a:lnTo>
                    <a:pt x="0" y="911091"/>
                  </a:lnTo>
                  <a:close/>
                </a:path>
              </a:pathLst>
            </a:custGeom>
            <a:blipFill>
              <a:blip r:embed="rId4"/>
              <a:stretch>
                <a:fillRect l="0" t="-23752" r="0" b="-23752"/>
              </a:stretch>
            </a:blipFill>
          </p:spPr>
        </p:sp>
      </p:grpSp>
      <p:grpSp>
        <p:nvGrpSpPr>
          <p:cNvPr name="Group 13" id="13"/>
          <p:cNvGrpSpPr/>
          <p:nvPr/>
        </p:nvGrpSpPr>
        <p:grpSpPr>
          <a:xfrm rot="0">
            <a:off x="6632197" y="6784746"/>
            <a:ext cx="7149005" cy="2501685"/>
            <a:chOff x="0" y="0"/>
            <a:chExt cx="1550137" cy="542447"/>
          </a:xfrm>
        </p:grpSpPr>
        <p:sp>
          <p:nvSpPr>
            <p:cNvPr name="Freeform 14" id="14"/>
            <p:cNvSpPr/>
            <p:nvPr/>
          </p:nvSpPr>
          <p:spPr>
            <a:xfrm flipH="false" flipV="false" rot="0">
              <a:off x="0" y="0"/>
              <a:ext cx="1550137" cy="542447"/>
            </a:xfrm>
            <a:custGeom>
              <a:avLst/>
              <a:gdLst/>
              <a:ahLst/>
              <a:cxnLst/>
              <a:rect r="r" b="b" t="t" l="l"/>
              <a:pathLst>
                <a:path h="542447" w="1550137">
                  <a:moveTo>
                    <a:pt x="0" y="0"/>
                  </a:moveTo>
                  <a:lnTo>
                    <a:pt x="1550137" y="0"/>
                  </a:lnTo>
                  <a:lnTo>
                    <a:pt x="1550137" y="542447"/>
                  </a:lnTo>
                  <a:lnTo>
                    <a:pt x="0" y="542447"/>
                  </a:lnTo>
                  <a:close/>
                </a:path>
              </a:pathLst>
            </a:custGeom>
            <a:gradFill rotWithShape="true">
              <a:gsLst>
                <a:gs pos="0">
                  <a:srgbClr val="BF0D0D">
                    <a:alpha val="100000"/>
                  </a:srgbClr>
                </a:gs>
                <a:gs pos="100000">
                  <a:srgbClr val="6A0BAD">
                    <a:alpha val="100000"/>
                  </a:srgbClr>
                </a:gs>
              </a:gsLst>
              <a:lin ang="2700000"/>
            </a:gradFill>
          </p:spPr>
        </p:sp>
        <p:sp>
          <p:nvSpPr>
            <p:cNvPr name="TextBox 15" id="15"/>
            <p:cNvSpPr txBox="true"/>
            <p:nvPr/>
          </p:nvSpPr>
          <p:spPr>
            <a:xfrm>
              <a:off x="0" y="-47625"/>
              <a:ext cx="1550137" cy="590072"/>
            </a:xfrm>
            <a:prstGeom prst="rect">
              <a:avLst/>
            </a:prstGeom>
          </p:spPr>
          <p:txBody>
            <a:bodyPr anchor="ctr" rtlCol="false" tIns="50800" lIns="50800" bIns="50800" rIns="50800"/>
            <a:lstStyle/>
            <a:p>
              <a:pPr algn="ctr">
                <a:lnSpc>
                  <a:spcPts val="2239"/>
                </a:lnSpc>
              </a:pPr>
            </a:p>
          </p:txBody>
        </p:sp>
      </p:grpSp>
      <p:grpSp>
        <p:nvGrpSpPr>
          <p:cNvPr name="Group 16" id="16"/>
          <p:cNvGrpSpPr/>
          <p:nvPr/>
        </p:nvGrpSpPr>
        <p:grpSpPr>
          <a:xfrm rot="0">
            <a:off x="4506798" y="6784746"/>
            <a:ext cx="2460068" cy="2501685"/>
            <a:chOff x="0" y="0"/>
            <a:chExt cx="895934" cy="911091"/>
          </a:xfrm>
        </p:grpSpPr>
        <p:sp>
          <p:nvSpPr>
            <p:cNvPr name="Freeform 17" id="17"/>
            <p:cNvSpPr/>
            <p:nvPr/>
          </p:nvSpPr>
          <p:spPr>
            <a:xfrm flipH="false" flipV="false" rot="0">
              <a:off x="0" y="0"/>
              <a:ext cx="895934" cy="911091"/>
            </a:xfrm>
            <a:custGeom>
              <a:avLst/>
              <a:gdLst/>
              <a:ahLst/>
              <a:cxnLst/>
              <a:rect r="r" b="b" t="t" l="l"/>
              <a:pathLst>
                <a:path h="911091" w="895934">
                  <a:moveTo>
                    <a:pt x="0" y="0"/>
                  </a:moveTo>
                  <a:lnTo>
                    <a:pt x="895934" y="0"/>
                  </a:lnTo>
                  <a:lnTo>
                    <a:pt x="895934" y="911091"/>
                  </a:lnTo>
                  <a:lnTo>
                    <a:pt x="0" y="911091"/>
                  </a:lnTo>
                  <a:close/>
                </a:path>
              </a:pathLst>
            </a:custGeom>
            <a:blipFill>
              <a:blip r:embed="rId5"/>
              <a:stretch>
                <a:fillRect l="0" t="-23752" r="0" b="-23752"/>
              </a:stretch>
            </a:blipFill>
          </p:spPr>
        </p:sp>
      </p:grpSp>
      <p:sp>
        <p:nvSpPr>
          <p:cNvPr name="TextBox 18" id="18"/>
          <p:cNvSpPr txBox="true"/>
          <p:nvPr/>
        </p:nvSpPr>
        <p:spPr>
          <a:xfrm rot="0">
            <a:off x="3229380" y="1274642"/>
            <a:ext cx="11829241" cy="2307467"/>
          </a:xfrm>
          <a:prstGeom prst="rect">
            <a:avLst/>
          </a:prstGeom>
        </p:spPr>
        <p:txBody>
          <a:bodyPr anchor="t" rtlCol="false" tIns="0" lIns="0" bIns="0" rIns="0">
            <a:spAutoFit/>
          </a:bodyPr>
          <a:lstStyle/>
          <a:p>
            <a:pPr algn="ctr">
              <a:lnSpc>
                <a:spcPts val="8872"/>
              </a:lnSpc>
            </a:pPr>
            <a:r>
              <a:rPr lang="en-US" b="true" sz="8784">
                <a:solidFill>
                  <a:srgbClr val="FFFFFF"/>
                </a:solidFill>
                <a:latin typeface="TT Supermolot Neue Bold"/>
                <a:ea typeface="TT Supermolot Neue Bold"/>
                <a:cs typeface="TT Supermolot Neue Bold"/>
                <a:sym typeface="TT Supermolot Neue Bold"/>
              </a:rPr>
              <a:t> PREPROCESAMIENTO Y FUGA DE DATOS</a:t>
            </a:r>
          </a:p>
        </p:txBody>
      </p:sp>
      <p:sp>
        <p:nvSpPr>
          <p:cNvPr name="TextBox 19" id="19"/>
          <p:cNvSpPr txBox="true"/>
          <p:nvPr/>
        </p:nvSpPr>
        <p:spPr>
          <a:xfrm rot="0">
            <a:off x="3029493" y="4996518"/>
            <a:ext cx="5485405" cy="851132"/>
          </a:xfrm>
          <a:prstGeom prst="rect">
            <a:avLst/>
          </a:prstGeom>
        </p:spPr>
        <p:txBody>
          <a:bodyPr anchor="t" rtlCol="false" tIns="0" lIns="0" bIns="0" rIns="0">
            <a:spAutoFit/>
          </a:bodyPr>
          <a:lstStyle/>
          <a:p>
            <a:pPr algn="l" marL="0" indent="0" lvl="0">
              <a:lnSpc>
                <a:spcPts val="3473"/>
              </a:lnSpc>
              <a:spcBef>
                <a:spcPct val="0"/>
              </a:spcBef>
            </a:pPr>
            <a:r>
              <a:rPr lang="en-US" sz="2481" spc="-136">
                <a:solidFill>
                  <a:srgbClr val="FFFFFF"/>
                </a:solidFill>
                <a:latin typeface="TT Supermolot Neue"/>
                <a:ea typeface="TT Supermolot Neue"/>
                <a:cs typeface="TT Supermolot Neue"/>
                <a:sym typeface="TT Supermolot Neue"/>
              </a:rPr>
              <a:t>Extracción de la hora, día de la semana y mes desde la variable timestamp.</a:t>
            </a:r>
          </a:p>
        </p:txBody>
      </p:sp>
      <p:sp>
        <p:nvSpPr>
          <p:cNvPr name="TextBox 20" id="20"/>
          <p:cNvSpPr txBox="true"/>
          <p:nvPr/>
        </p:nvSpPr>
        <p:spPr>
          <a:xfrm rot="0">
            <a:off x="3029493" y="4338953"/>
            <a:ext cx="3540046" cy="417868"/>
          </a:xfrm>
          <a:prstGeom prst="rect">
            <a:avLst/>
          </a:prstGeom>
        </p:spPr>
        <p:txBody>
          <a:bodyPr anchor="t" rtlCol="false" tIns="0" lIns="0" bIns="0" rIns="0">
            <a:spAutoFit/>
          </a:bodyPr>
          <a:lstStyle/>
          <a:p>
            <a:pPr algn="l" marL="0" indent="0" lvl="0">
              <a:lnSpc>
                <a:spcPts val="3473"/>
              </a:lnSpc>
              <a:spcBef>
                <a:spcPct val="0"/>
              </a:spcBef>
            </a:pPr>
            <a:r>
              <a:rPr lang="en-US" b="true" sz="2481" spc="-136">
                <a:solidFill>
                  <a:srgbClr val="FFFFFF"/>
                </a:solidFill>
                <a:latin typeface="TT Supermolot Neue Bold"/>
                <a:ea typeface="TT Supermolot Neue Bold"/>
                <a:cs typeface="TT Supermolot Neue Bold"/>
                <a:sym typeface="TT Supermolot Neue Bold"/>
              </a:rPr>
              <a:t>Ingeniería de Características</a:t>
            </a:r>
          </a:p>
        </p:txBody>
      </p:sp>
      <p:sp>
        <p:nvSpPr>
          <p:cNvPr name="TextBox 21" id="21"/>
          <p:cNvSpPr txBox="true"/>
          <p:nvPr/>
        </p:nvSpPr>
        <p:spPr>
          <a:xfrm rot="0">
            <a:off x="11911056" y="4779886"/>
            <a:ext cx="5485405" cy="1284396"/>
          </a:xfrm>
          <a:prstGeom prst="rect">
            <a:avLst/>
          </a:prstGeom>
        </p:spPr>
        <p:txBody>
          <a:bodyPr anchor="t" rtlCol="false" tIns="0" lIns="0" bIns="0" rIns="0">
            <a:spAutoFit/>
          </a:bodyPr>
          <a:lstStyle/>
          <a:p>
            <a:pPr algn="l" marL="0" indent="0" lvl="0">
              <a:lnSpc>
                <a:spcPts val="3473"/>
              </a:lnSpc>
              <a:spcBef>
                <a:spcPct val="0"/>
              </a:spcBef>
            </a:pPr>
            <a:r>
              <a:rPr lang="en-US" sz="2481" spc="-136">
                <a:solidFill>
                  <a:srgbClr val="FFFFFF"/>
                </a:solidFill>
                <a:latin typeface="TT Supermolot Neue"/>
                <a:ea typeface="TT Supermolot Neue"/>
                <a:cs typeface="TT Supermolot Neue"/>
                <a:sym typeface="TT Supermolot Neue"/>
              </a:rPr>
              <a:t>El preprocesador se ajustó (fit) estrictamente sobre los datos de entrenamiento y solo se transformaron los datos de prueba.</a:t>
            </a:r>
          </a:p>
        </p:txBody>
      </p:sp>
      <p:sp>
        <p:nvSpPr>
          <p:cNvPr name="TextBox 22" id="22"/>
          <p:cNvSpPr txBox="true"/>
          <p:nvPr/>
        </p:nvSpPr>
        <p:spPr>
          <a:xfrm rot="0">
            <a:off x="11911056" y="4338953"/>
            <a:ext cx="3548296" cy="417868"/>
          </a:xfrm>
          <a:prstGeom prst="rect">
            <a:avLst/>
          </a:prstGeom>
        </p:spPr>
        <p:txBody>
          <a:bodyPr anchor="t" rtlCol="false" tIns="0" lIns="0" bIns="0" rIns="0">
            <a:spAutoFit/>
          </a:bodyPr>
          <a:lstStyle/>
          <a:p>
            <a:pPr algn="l" marL="0" indent="0" lvl="0">
              <a:lnSpc>
                <a:spcPts val="3473"/>
              </a:lnSpc>
              <a:spcBef>
                <a:spcPct val="0"/>
              </a:spcBef>
            </a:pPr>
            <a:r>
              <a:rPr lang="en-US" b="true" sz="2481" spc="-136">
                <a:solidFill>
                  <a:srgbClr val="FFFFFF"/>
                </a:solidFill>
                <a:latin typeface="TT Supermolot Neue Bold"/>
                <a:ea typeface="TT Supermolot Neue Bold"/>
                <a:cs typeface="TT Supermolot Neue Bold"/>
                <a:sym typeface="TT Supermolot Neue Bold"/>
              </a:rPr>
              <a:t>Prevención de Data Leakage</a:t>
            </a:r>
          </a:p>
        </p:txBody>
      </p:sp>
      <p:sp>
        <p:nvSpPr>
          <p:cNvPr name="TextBox 23" id="23"/>
          <p:cNvSpPr txBox="true"/>
          <p:nvPr/>
        </p:nvSpPr>
        <p:spPr>
          <a:xfrm rot="0">
            <a:off x="7175116" y="7558606"/>
            <a:ext cx="6397341" cy="2135801"/>
          </a:xfrm>
          <a:prstGeom prst="rect">
            <a:avLst/>
          </a:prstGeom>
        </p:spPr>
        <p:txBody>
          <a:bodyPr anchor="t" rtlCol="false" tIns="0" lIns="0" bIns="0" rIns="0">
            <a:spAutoFit/>
          </a:bodyPr>
          <a:lstStyle/>
          <a:p>
            <a:pPr algn="l">
              <a:lnSpc>
                <a:spcPts val="3401"/>
              </a:lnSpc>
            </a:pPr>
            <a:r>
              <a:rPr lang="en-US" sz="2429" spc="-133">
                <a:solidFill>
                  <a:srgbClr val="FFFFFF"/>
                </a:solidFill>
                <a:latin typeface="TT Supermolot Neue"/>
                <a:ea typeface="TT Supermolot Neue"/>
                <a:cs typeface="TT Supermolot Neue"/>
                <a:sym typeface="TT Supermolot Neue"/>
              </a:rPr>
              <a:t>Imputación de nulos (mediana) y escalado (StandardScaler) para variables numéricas (clima).</a:t>
            </a:r>
          </a:p>
          <a:p>
            <a:pPr algn="l" marL="524484" indent="-262242" lvl="1">
              <a:lnSpc>
                <a:spcPts val="3401"/>
              </a:lnSpc>
              <a:buFont typeface="Arial"/>
              <a:buChar char="•"/>
            </a:pPr>
            <a:r>
              <a:rPr lang="en-US" sz="2429" spc="-133">
                <a:solidFill>
                  <a:srgbClr val="FFFFFF"/>
                </a:solidFill>
                <a:latin typeface="TT Supermolot Neue"/>
                <a:ea typeface="TT Supermolot Neue"/>
                <a:cs typeface="TT Supermolot Neue"/>
                <a:sym typeface="TT Supermolot Neue"/>
              </a:rPr>
              <a:t>OneHotEncoder para variables categóricas (clima, estación, festivos).</a:t>
            </a:r>
          </a:p>
          <a:p>
            <a:pPr algn="l" marL="0" indent="0" lvl="0">
              <a:lnSpc>
                <a:spcPts val="3401"/>
              </a:lnSpc>
              <a:spcBef>
                <a:spcPct val="0"/>
              </a:spcBef>
            </a:pPr>
          </a:p>
        </p:txBody>
      </p:sp>
      <p:sp>
        <p:nvSpPr>
          <p:cNvPr name="TextBox 24" id="24"/>
          <p:cNvSpPr txBox="true"/>
          <p:nvPr/>
        </p:nvSpPr>
        <p:spPr>
          <a:xfrm rot="0">
            <a:off x="7175116" y="7120105"/>
            <a:ext cx="2527196" cy="423517"/>
          </a:xfrm>
          <a:prstGeom prst="rect">
            <a:avLst/>
          </a:prstGeom>
        </p:spPr>
        <p:txBody>
          <a:bodyPr anchor="t" rtlCol="false" tIns="0" lIns="0" bIns="0" rIns="0">
            <a:spAutoFit/>
          </a:bodyPr>
          <a:lstStyle/>
          <a:p>
            <a:pPr algn="l" marL="0" indent="0" lvl="0">
              <a:lnSpc>
                <a:spcPts val="3401"/>
              </a:lnSpc>
              <a:spcBef>
                <a:spcPct val="0"/>
              </a:spcBef>
            </a:pPr>
            <a:r>
              <a:rPr lang="en-US" b="true" sz="2429" spc="-133">
                <a:solidFill>
                  <a:srgbClr val="FFFFFF"/>
                </a:solidFill>
                <a:latin typeface="TT Supermolot Neue Bold"/>
                <a:ea typeface="TT Supermolot Neue Bold"/>
                <a:cs typeface="TT Supermolot Neue Bold"/>
                <a:sym typeface="TT Supermolot Neue Bold"/>
              </a:rPr>
              <a:t>Pipeline Robusto: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4197329" y="2886472"/>
            <a:ext cx="8316203" cy="5567983"/>
            <a:chOff x="0" y="0"/>
            <a:chExt cx="2190276" cy="1466465"/>
          </a:xfrm>
        </p:grpSpPr>
        <p:sp>
          <p:nvSpPr>
            <p:cNvPr name="Freeform 4" id="4"/>
            <p:cNvSpPr/>
            <p:nvPr/>
          </p:nvSpPr>
          <p:spPr>
            <a:xfrm flipH="false" flipV="false" rot="0">
              <a:off x="0" y="0"/>
              <a:ext cx="2190276" cy="1466465"/>
            </a:xfrm>
            <a:custGeom>
              <a:avLst/>
              <a:gdLst/>
              <a:ahLst/>
              <a:cxnLst/>
              <a:rect r="r" b="b" t="t" l="l"/>
              <a:pathLst>
                <a:path h="1466465" w="2190276">
                  <a:moveTo>
                    <a:pt x="47478" y="0"/>
                  </a:moveTo>
                  <a:lnTo>
                    <a:pt x="2142798" y="0"/>
                  </a:lnTo>
                  <a:cubicBezTo>
                    <a:pt x="2169019" y="0"/>
                    <a:pt x="2190276" y="21257"/>
                    <a:pt x="2190276" y="47478"/>
                  </a:cubicBezTo>
                  <a:lnTo>
                    <a:pt x="2190276" y="1418986"/>
                  </a:lnTo>
                  <a:cubicBezTo>
                    <a:pt x="2190276" y="1431578"/>
                    <a:pt x="2185273" y="1443655"/>
                    <a:pt x="2176370" y="1452559"/>
                  </a:cubicBezTo>
                  <a:cubicBezTo>
                    <a:pt x="2167466" y="1461462"/>
                    <a:pt x="2155389" y="1466465"/>
                    <a:pt x="2142798" y="1466465"/>
                  </a:cubicBezTo>
                  <a:lnTo>
                    <a:pt x="47478" y="1466465"/>
                  </a:lnTo>
                  <a:cubicBezTo>
                    <a:pt x="34886" y="1466465"/>
                    <a:pt x="22810" y="1461462"/>
                    <a:pt x="13906" y="1452559"/>
                  </a:cubicBezTo>
                  <a:cubicBezTo>
                    <a:pt x="5002" y="1443655"/>
                    <a:pt x="0" y="1431578"/>
                    <a:pt x="0" y="1418986"/>
                  </a:cubicBezTo>
                  <a:lnTo>
                    <a:pt x="0" y="47478"/>
                  </a:lnTo>
                  <a:cubicBezTo>
                    <a:pt x="0" y="34886"/>
                    <a:pt x="5002" y="22810"/>
                    <a:pt x="13906" y="13906"/>
                  </a:cubicBezTo>
                  <a:cubicBezTo>
                    <a:pt x="22810" y="5002"/>
                    <a:pt x="34886" y="0"/>
                    <a:pt x="47478" y="0"/>
                  </a:cubicBezTo>
                  <a:close/>
                </a:path>
              </a:pathLst>
            </a:custGeom>
            <a:gradFill rotWithShape="true">
              <a:gsLst>
                <a:gs pos="0">
                  <a:srgbClr val="BF0D0D">
                    <a:alpha val="100000"/>
                  </a:srgbClr>
                </a:gs>
                <a:gs pos="100000">
                  <a:srgbClr val="6A0BAD">
                    <a:alpha val="100000"/>
                  </a:srgbClr>
                </a:gs>
              </a:gsLst>
              <a:lin ang="2700000"/>
            </a:gradFill>
          </p:spPr>
        </p:sp>
        <p:sp>
          <p:nvSpPr>
            <p:cNvPr name="TextBox 5" id="5"/>
            <p:cNvSpPr txBox="true"/>
            <p:nvPr/>
          </p:nvSpPr>
          <p:spPr>
            <a:xfrm>
              <a:off x="0" y="-47625"/>
              <a:ext cx="2190276" cy="1514090"/>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78560" y="1541057"/>
            <a:ext cx="9065440" cy="8258812"/>
            <a:chOff x="0" y="0"/>
            <a:chExt cx="1220278" cy="1111700"/>
          </a:xfrm>
        </p:grpSpPr>
        <p:sp>
          <p:nvSpPr>
            <p:cNvPr name="Freeform 7" id="7"/>
            <p:cNvSpPr/>
            <p:nvPr/>
          </p:nvSpPr>
          <p:spPr>
            <a:xfrm flipH="false" flipV="false" rot="0">
              <a:off x="0" y="0"/>
              <a:ext cx="1220278" cy="1111700"/>
            </a:xfrm>
            <a:custGeom>
              <a:avLst/>
              <a:gdLst/>
              <a:ahLst/>
              <a:cxnLst/>
              <a:rect r="r" b="b" t="t" l="l"/>
              <a:pathLst>
                <a:path h="1111700" w="1220278">
                  <a:moveTo>
                    <a:pt x="42700" y="0"/>
                  </a:moveTo>
                  <a:lnTo>
                    <a:pt x="1177578" y="0"/>
                  </a:lnTo>
                  <a:cubicBezTo>
                    <a:pt x="1201160" y="0"/>
                    <a:pt x="1220278" y="19118"/>
                    <a:pt x="1220278" y="42700"/>
                  </a:cubicBezTo>
                  <a:lnTo>
                    <a:pt x="1220278" y="1068999"/>
                  </a:lnTo>
                  <a:cubicBezTo>
                    <a:pt x="1220278" y="1092582"/>
                    <a:pt x="1201160" y="1111700"/>
                    <a:pt x="1177578" y="1111700"/>
                  </a:cubicBezTo>
                  <a:lnTo>
                    <a:pt x="42700" y="1111700"/>
                  </a:lnTo>
                  <a:cubicBezTo>
                    <a:pt x="19118" y="1111700"/>
                    <a:pt x="0" y="1092582"/>
                    <a:pt x="0" y="1068999"/>
                  </a:cubicBezTo>
                  <a:lnTo>
                    <a:pt x="0" y="42700"/>
                  </a:lnTo>
                  <a:cubicBezTo>
                    <a:pt x="0" y="19118"/>
                    <a:pt x="19118" y="0"/>
                    <a:pt x="42700" y="0"/>
                  </a:cubicBezTo>
                  <a:close/>
                </a:path>
              </a:pathLst>
            </a:custGeom>
            <a:blipFill>
              <a:blip r:embed="rId3"/>
              <a:stretch>
                <a:fillRect l="0" t="-149" r="0" b="-149"/>
              </a:stretch>
            </a:blipFill>
          </p:spPr>
        </p:sp>
      </p:grpSp>
      <p:sp>
        <p:nvSpPr>
          <p:cNvPr name="TextBox 8" id="8"/>
          <p:cNvSpPr txBox="true"/>
          <p:nvPr/>
        </p:nvSpPr>
        <p:spPr>
          <a:xfrm rot="0">
            <a:off x="9357676" y="1104900"/>
            <a:ext cx="8930324" cy="2976753"/>
          </a:xfrm>
          <a:prstGeom prst="rect">
            <a:avLst/>
          </a:prstGeom>
        </p:spPr>
        <p:txBody>
          <a:bodyPr anchor="t" rtlCol="false" tIns="0" lIns="0" bIns="0" rIns="0">
            <a:spAutoFit/>
          </a:bodyPr>
          <a:lstStyle/>
          <a:p>
            <a:pPr algn="l">
              <a:lnSpc>
                <a:spcPts val="7776"/>
              </a:lnSpc>
            </a:pPr>
            <a:r>
              <a:rPr lang="en-US" sz="7200" b="true">
                <a:solidFill>
                  <a:srgbClr val="FFFFFF"/>
                </a:solidFill>
                <a:latin typeface="TT Supermolot Neue Bold"/>
                <a:ea typeface="TT Supermolot Neue Bold"/>
                <a:cs typeface="TT Supermolot Neue Bold"/>
                <a:sym typeface="TT Supermolot Neue Bold"/>
              </a:rPr>
              <a:t>MODELADO DE REGRESIÓN Y MULTICOLINEALIDAD</a:t>
            </a:r>
          </a:p>
        </p:txBody>
      </p:sp>
      <p:sp>
        <p:nvSpPr>
          <p:cNvPr name="TextBox 9" id="9"/>
          <p:cNvSpPr txBox="true"/>
          <p:nvPr/>
        </p:nvSpPr>
        <p:spPr>
          <a:xfrm rot="0">
            <a:off x="9357676" y="4415155"/>
            <a:ext cx="8609175" cy="4843145"/>
          </a:xfrm>
          <a:prstGeom prst="rect">
            <a:avLst/>
          </a:prstGeom>
        </p:spPr>
        <p:txBody>
          <a:bodyPr anchor="t" rtlCol="false" tIns="0" lIns="0" bIns="0" rIns="0">
            <a:spAutoFit/>
          </a:bodyPr>
          <a:lstStyle/>
          <a:p>
            <a:pPr algn="l" marL="0" indent="0" lvl="0">
              <a:lnSpc>
                <a:spcPts val="4059"/>
              </a:lnSpc>
              <a:spcBef>
                <a:spcPct val="0"/>
              </a:spcBef>
            </a:pPr>
            <a:r>
              <a:rPr lang="en-US" b="true" sz="2899" spc="-159">
                <a:solidFill>
                  <a:srgbClr val="FFFFFF"/>
                </a:solidFill>
                <a:latin typeface="TT Supermolot Neue Bold"/>
                <a:ea typeface="TT Supermolot Neue Bold"/>
                <a:cs typeface="TT Supermolot Neue Bold"/>
                <a:sym typeface="TT Supermolot Neue Bold"/>
              </a:rPr>
              <a:t>El</a:t>
            </a:r>
            <a:r>
              <a:rPr lang="en-US" b="true" sz="2899" spc="-159" strike="noStrike" u="none">
                <a:solidFill>
                  <a:srgbClr val="FFFFFF"/>
                </a:solidFill>
                <a:latin typeface="TT Supermolot Neue Bold"/>
                <a:ea typeface="TT Supermolot Neue Bold"/>
                <a:cs typeface="TT Supermolot Neue Bold"/>
                <a:sym typeface="TT Supermolot Neue Bold"/>
              </a:rPr>
              <a:t> </a:t>
            </a:r>
            <a:r>
              <a:rPr lang="en-US" b="true" sz="2899" spc="-159" strike="noStrike" u="none">
                <a:solidFill>
                  <a:srgbClr val="FFFFFF"/>
                </a:solidFill>
                <a:latin typeface="TT Supermolot Neue Bold"/>
                <a:ea typeface="TT Supermolot Neue Bold"/>
                <a:cs typeface="TT Supermolot Neue Bold"/>
                <a:sym typeface="TT Supermolot Neue Bold"/>
              </a:rPr>
              <a:t>p</a:t>
            </a:r>
            <a:r>
              <a:rPr lang="en-US" b="true" sz="2899" spc="-159" strike="noStrike" u="none">
                <a:solidFill>
                  <a:srgbClr val="FFFFFF"/>
                </a:solidFill>
                <a:latin typeface="TT Supermolot Neue Bold"/>
                <a:ea typeface="TT Supermolot Neue Bold"/>
                <a:cs typeface="TT Supermolot Neue Bold"/>
                <a:sym typeface="TT Supermolot Neue Bold"/>
              </a:rPr>
              <a:t>robl</a:t>
            </a:r>
            <a:r>
              <a:rPr lang="en-US" b="true" sz="2899" spc="-159" strike="noStrike" u="none">
                <a:solidFill>
                  <a:srgbClr val="FFFFFF"/>
                </a:solidFill>
                <a:latin typeface="TT Supermolot Neue Bold"/>
                <a:ea typeface="TT Supermolot Neue Bold"/>
                <a:cs typeface="TT Supermolot Neue Bold"/>
                <a:sym typeface="TT Supermolot Neue Bold"/>
              </a:rPr>
              <a:t>ema: </a:t>
            </a:r>
          </a:p>
          <a:p>
            <a:pPr algn="l">
              <a:lnSpc>
                <a:spcPts val="3919"/>
              </a:lnSpc>
              <a:spcBef>
                <a:spcPct val="0"/>
              </a:spcBef>
            </a:pPr>
            <a:r>
              <a:rPr lang="en-US" sz="2799" spc="-153" strike="noStrike" u="none">
                <a:solidFill>
                  <a:srgbClr val="FFFFFF"/>
                </a:solidFill>
                <a:latin typeface="TT Supermolot Neue"/>
                <a:ea typeface="TT Supermolot Neue"/>
                <a:cs typeface="TT Supermolot Neue"/>
                <a:sym typeface="TT Supermolot Neue"/>
              </a:rPr>
              <a:t>Se detectó una multicolinealidad se</a:t>
            </a:r>
            <a:r>
              <a:rPr lang="en-US" sz="2799" spc="-153" strike="noStrike" u="none">
                <a:solidFill>
                  <a:srgbClr val="FFFFFF"/>
                </a:solidFill>
                <a:latin typeface="TT Supermolot Neue"/>
                <a:ea typeface="TT Supermolot Neue"/>
                <a:cs typeface="TT Supermolot Neue"/>
                <a:sym typeface="TT Supermolot Neue"/>
              </a:rPr>
              <a:t>vera</a:t>
            </a:r>
            <a:r>
              <a:rPr lang="en-US" sz="2799" spc="-153" strike="noStrike" u="none">
                <a:solidFill>
                  <a:srgbClr val="FFFFFF"/>
                </a:solidFill>
                <a:latin typeface="TT Supermolot Neue"/>
                <a:ea typeface="TT Supermolot Neue"/>
                <a:cs typeface="TT Supermolot Neue"/>
                <a:sym typeface="TT Supermolot Neue"/>
              </a:rPr>
              <a:t> entre la temperatura r</a:t>
            </a:r>
            <a:r>
              <a:rPr lang="en-US" sz="2799" spc="-153" strike="noStrike" u="none">
                <a:solidFill>
                  <a:srgbClr val="FFFFFF"/>
                </a:solidFill>
                <a:latin typeface="TT Supermolot Neue"/>
                <a:ea typeface="TT Supermolot Neue"/>
                <a:cs typeface="TT Supermolot Neue"/>
                <a:sym typeface="TT Supermolot Neue"/>
              </a:rPr>
              <a:t>e</a:t>
            </a:r>
            <a:r>
              <a:rPr lang="en-US" sz="2799" spc="-153" strike="noStrike" u="none">
                <a:solidFill>
                  <a:srgbClr val="FFFFFF"/>
                </a:solidFill>
                <a:latin typeface="TT Supermolot Neue"/>
                <a:ea typeface="TT Supermolot Neue"/>
                <a:cs typeface="TT Supermolot Neue"/>
                <a:sym typeface="TT Supermolot Neue"/>
              </a:rPr>
              <a:t>al (t1) y la</a:t>
            </a:r>
            <a:r>
              <a:rPr lang="en-US" sz="2799" spc="-153" strike="noStrike" u="none">
                <a:solidFill>
                  <a:srgbClr val="FFFFFF"/>
                </a:solidFill>
                <a:latin typeface="TT Supermolot Neue"/>
                <a:ea typeface="TT Supermolot Neue"/>
                <a:cs typeface="TT Supermolot Neue"/>
                <a:sym typeface="TT Supermolot Neue"/>
              </a:rPr>
              <a:t> s</a:t>
            </a:r>
            <a:r>
              <a:rPr lang="en-US" sz="2799" spc="-153" strike="noStrike" u="none">
                <a:solidFill>
                  <a:srgbClr val="FFFFFF"/>
                </a:solidFill>
                <a:latin typeface="TT Supermolot Neue"/>
                <a:ea typeface="TT Supermolot Neue"/>
                <a:cs typeface="TT Supermolot Neue"/>
                <a:sym typeface="TT Supermolot Neue"/>
              </a:rPr>
              <a:t>ensación térmica (t2) con $r = 0.99$.</a:t>
            </a:r>
          </a:p>
          <a:p>
            <a:pPr algn="l" marL="0" indent="0" lvl="0">
              <a:lnSpc>
                <a:spcPts val="4059"/>
              </a:lnSpc>
              <a:spcBef>
                <a:spcPct val="0"/>
              </a:spcBef>
            </a:pPr>
            <a:r>
              <a:rPr lang="en-US" b="true" sz="2899" spc="-159" strike="noStrike" u="none">
                <a:solidFill>
                  <a:srgbClr val="FFFFFF"/>
                </a:solidFill>
                <a:latin typeface="TT Supermolot Neue Bold"/>
                <a:ea typeface="TT Supermolot Neue Bold"/>
                <a:cs typeface="TT Supermolot Neue Bold"/>
                <a:sym typeface="TT Supermolot Neue Bold"/>
              </a:rPr>
              <a:t>La Solución (Lasso): </a:t>
            </a:r>
          </a:p>
          <a:p>
            <a:pPr algn="l">
              <a:lnSpc>
                <a:spcPts val="3919"/>
              </a:lnSpc>
              <a:spcBef>
                <a:spcPct val="0"/>
              </a:spcBef>
            </a:pPr>
            <a:r>
              <a:rPr lang="en-US" sz="2799" spc="-153" strike="noStrike" u="none">
                <a:solidFill>
                  <a:srgbClr val="FFFFFF"/>
                </a:solidFill>
                <a:latin typeface="TT Supermolot Neue"/>
                <a:ea typeface="TT Supermolot Neue"/>
                <a:cs typeface="TT Supermolot Neue"/>
                <a:sym typeface="TT Supermolot Neue"/>
              </a:rPr>
              <a:t> La Regresión Lineal clásica generaba coeficientes inestables y opue</a:t>
            </a:r>
            <a:r>
              <a:rPr lang="en-US" sz="2799" spc="-153" strike="noStrike" u="none">
                <a:solidFill>
                  <a:srgbClr val="FFFFFF"/>
                </a:solidFill>
                <a:latin typeface="TT Supermolot Neue"/>
                <a:ea typeface="TT Supermolot Neue"/>
                <a:cs typeface="TT Supermolot Neue"/>
                <a:sym typeface="TT Supermolot Neue"/>
              </a:rPr>
              <a:t>st</a:t>
            </a:r>
            <a:r>
              <a:rPr lang="en-US" sz="2799" spc="-153" strike="noStrike" u="none">
                <a:solidFill>
                  <a:srgbClr val="FFFFFF"/>
                </a:solidFill>
                <a:latin typeface="TT Supermolot Neue"/>
                <a:ea typeface="TT Supermolot Neue"/>
                <a:cs typeface="TT Supermolot Neue"/>
                <a:sym typeface="TT Supermolot Neue"/>
              </a:rPr>
              <a:t>os.</a:t>
            </a:r>
          </a:p>
          <a:p>
            <a:pPr algn="l" marL="604519" indent="-302260" lvl="1">
              <a:lnSpc>
                <a:spcPts val="3919"/>
              </a:lnSpc>
              <a:spcBef>
                <a:spcPct val="0"/>
              </a:spcBef>
              <a:buFont typeface="Arial"/>
              <a:buChar char="•"/>
            </a:pPr>
            <a:r>
              <a:rPr lang="en-US" sz="2799" spc="-153" strike="noStrike" u="none">
                <a:solidFill>
                  <a:srgbClr val="FFFFFF"/>
                </a:solidFill>
                <a:latin typeface="TT Supermolot Neue"/>
                <a:ea typeface="TT Supermolot Neue"/>
                <a:cs typeface="TT Supermolot Neue"/>
                <a:sym typeface="TT Supermolot Neue"/>
              </a:rPr>
              <a:t>Se </a:t>
            </a:r>
            <a:r>
              <a:rPr lang="en-US" sz="2799" spc="-153" strike="noStrike" u="none">
                <a:solidFill>
                  <a:srgbClr val="FFFFFF"/>
                </a:solidFill>
                <a:latin typeface="TT Supermolot Neue"/>
                <a:ea typeface="TT Supermolot Neue"/>
                <a:cs typeface="TT Supermolot Neue"/>
                <a:sym typeface="TT Supermolot Neue"/>
              </a:rPr>
              <a:t>ap</a:t>
            </a:r>
            <a:r>
              <a:rPr lang="en-US" sz="2799" spc="-153" strike="noStrike" u="none">
                <a:solidFill>
                  <a:srgbClr val="FFFFFF"/>
                </a:solidFill>
                <a:latin typeface="TT Supermolot Neue"/>
                <a:ea typeface="TT Supermolot Neue"/>
                <a:cs typeface="TT Supermolot Neue"/>
                <a:sym typeface="TT Supermolot Neue"/>
              </a:rPr>
              <a:t>licó Regresión Lasso (Penalizació</a:t>
            </a:r>
            <a:r>
              <a:rPr lang="en-US" sz="2799" spc="-153" strike="noStrike" u="none">
                <a:solidFill>
                  <a:srgbClr val="FFFFFF"/>
                </a:solidFill>
                <a:latin typeface="TT Supermolot Neue"/>
                <a:ea typeface="TT Supermolot Neue"/>
                <a:cs typeface="TT Supermolot Neue"/>
                <a:sym typeface="TT Supermolot Neue"/>
              </a:rPr>
              <a:t>n L1)</a:t>
            </a:r>
            <a:r>
              <a:rPr lang="en-US" sz="2799" spc="-153" strike="noStrike" u="none">
                <a:solidFill>
                  <a:srgbClr val="FFFFFF"/>
                </a:solidFill>
                <a:latin typeface="TT Supermolot Neue"/>
                <a:ea typeface="TT Supermolot Neue"/>
                <a:cs typeface="TT Supermolot Neue"/>
                <a:sym typeface="TT Supermolot Neue"/>
              </a:rPr>
              <a:t>, la cual ll</a:t>
            </a:r>
            <a:r>
              <a:rPr lang="en-US" sz="2799" spc="-153" strike="noStrike" u="none">
                <a:solidFill>
                  <a:srgbClr val="FFFFFF"/>
                </a:solidFill>
                <a:latin typeface="TT Supermolot Neue"/>
                <a:ea typeface="TT Supermolot Neue"/>
                <a:cs typeface="TT Supermolot Neue"/>
                <a:sym typeface="TT Supermolot Neue"/>
              </a:rPr>
              <a:t>evó</a:t>
            </a:r>
            <a:r>
              <a:rPr lang="en-US" sz="2799" spc="-153" strike="noStrike" u="none">
                <a:solidFill>
                  <a:srgbClr val="FFFFFF"/>
                </a:solidFill>
                <a:latin typeface="TT Supermolot Neue"/>
                <a:ea typeface="TT Supermolot Neue"/>
                <a:cs typeface="TT Supermolot Neue"/>
                <a:sym typeface="TT Supermolot Neue"/>
              </a:rPr>
              <a:t> el coefic</a:t>
            </a:r>
            <a:r>
              <a:rPr lang="en-US" sz="2799" spc="-153" strike="noStrike" u="none">
                <a:solidFill>
                  <a:srgbClr val="FFFFFF"/>
                </a:solidFill>
                <a:latin typeface="TT Supermolot Neue"/>
                <a:ea typeface="TT Supermolot Neue"/>
                <a:cs typeface="TT Supermolot Neue"/>
                <a:sym typeface="TT Supermolot Neue"/>
              </a:rPr>
              <a:t>ie</a:t>
            </a:r>
            <a:r>
              <a:rPr lang="en-US" sz="2799" spc="-153" strike="noStrike" u="none">
                <a:solidFill>
                  <a:srgbClr val="FFFFFF"/>
                </a:solidFill>
                <a:latin typeface="TT Supermolot Neue"/>
                <a:ea typeface="TT Supermolot Neue"/>
                <a:cs typeface="TT Supermolot Neue"/>
                <a:sym typeface="TT Supermolot Neue"/>
              </a:rPr>
              <a:t>nte de t2 a 0.0,</a:t>
            </a:r>
            <a:r>
              <a:rPr lang="en-US" sz="2799" spc="-153" strike="noStrike" u="none">
                <a:solidFill>
                  <a:srgbClr val="FFFFFF"/>
                </a:solidFill>
                <a:latin typeface="TT Supermolot Neue"/>
                <a:ea typeface="TT Supermolot Neue"/>
                <a:cs typeface="TT Supermolot Neue"/>
                <a:sym typeface="TT Supermolot Neue"/>
              </a:rPr>
              <a:t> dej</a:t>
            </a:r>
            <a:r>
              <a:rPr lang="en-US" sz="2799" spc="-153" strike="noStrike" u="none">
                <a:solidFill>
                  <a:srgbClr val="FFFFFF"/>
                </a:solidFill>
                <a:latin typeface="TT Supermolot Neue"/>
                <a:ea typeface="TT Supermolot Neue"/>
                <a:cs typeface="TT Supermolot Neue"/>
                <a:sym typeface="TT Supermolot Neue"/>
              </a:rPr>
              <a:t>ando todo el peso predictivo en t1. Esto si</a:t>
            </a:r>
            <a:r>
              <a:rPr lang="en-US" sz="2799" spc="-153" strike="noStrike" u="none">
                <a:solidFill>
                  <a:srgbClr val="FFFFFF"/>
                </a:solidFill>
                <a:latin typeface="TT Supermolot Neue"/>
                <a:ea typeface="TT Supermolot Neue"/>
                <a:cs typeface="TT Supermolot Neue"/>
                <a:sym typeface="TT Supermolot Neue"/>
              </a:rPr>
              <a:t>mplif</a:t>
            </a:r>
            <a:r>
              <a:rPr lang="en-US" sz="2799" spc="-153" strike="noStrike" u="none">
                <a:solidFill>
                  <a:srgbClr val="FFFFFF"/>
                </a:solidFill>
                <a:latin typeface="TT Supermolot Neue"/>
                <a:ea typeface="TT Supermolot Neue"/>
                <a:cs typeface="TT Supermolot Neue"/>
                <a:sym typeface="TT Supermolot Neue"/>
              </a:rPr>
              <a:t>ica el modelo y mejora su interpretabilidad.</a:t>
            </a:r>
          </a:p>
          <a:p>
            <a:pPr algn="l" marL="0" indent="0" lvl="0">
              <a:lnSpc>
                <a:spcPts val="2800"/>
              </a:lnSpc>
              <a:spcBef>
                <a:spcPct val="0"/>
              </a:spcBef>
            </a:pPr>
          </a:p>
        </p:txBody>
      </p:sp>
      <p:sp>
        <p:nvSpPr>
          <p:cNvPr name="TextBox 10" id="10"/>
          <p:cNvSpPr txBox="true"/>
          <p:nvPr/>
        </p:nvSpPr>
        <p:spPr>
          <a:xfrm rot="0">
            <a:off x="7351975" y="7763367"/>
            <a:ext cx="1097187" cy="508635"/>
          </a:xfrm>
          <a:prstGeom prst="rect">
            <a:avLst/>
          </a:prstGeom>
        </p:spPr>
        <p:txBody>
          <a:bodyPr anchor="t" rtlCol="false" tIns="0" lIns="0" bIns="0" rIns="0">
            <a:spAutoFit/>
          </a:bodyPr>
          <a:lstStyle/>
          <a:p>
            <a:pPr algn="l" marL="0" indent="0" lvl="0">
              <a:lnSpc>
                <a:spcPts val="1920"/>
              </a:lnSpc>
            </a:pPr>
            <a:r>
              <a:rPr lang="en-US" sz="2000" spc="-110">
                <a:solidFill>
                  <a:srgbClr val="FFFFFF"/>
                </a:solidFill>
                <a:latin typeface="TT Supermolot Neue"/>
                <a:ea typeface="TT Supermolot Neue"/>
                <a:cs typeface="TT Supermolot Neue"/>
                <a:sym typeface="TT Supermolot Neue"/>
              </a:rPr>
              <a:t>Rimberio User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572730" y="1284813"/>
            <a:ext cx="7928666" cy="1115568"/>
            <a:chOff x="0" y="0"/>
            <a:chExt cx="2088208" cy="293812"/>
          </a:xfrm>
        </p:grpSpPr>
        <p:sp>
          <p:nvSpPr>
            <p:cNvPr name="Freeform 4" id="4"/>
            <p:cNvSpPr/>
            <p:nvPr/>
          </p:nvSpPr>
          <p:spPr>
            <a:xfrm flipH="false" flipV="false" rot="0">
              <a:off x="0" y="0"/>
              <a:ext cx="2088208" cy="293812"/>
            </a:xfrm>
            <a:custGeom>
              <a:avLst/>
              <a:gdLst/>
              <a:ahLst/>
              <a:cxnLst/>
              <a:rect r="r" b="b" t="t" l="l"/>
              <a:pathLst>
                <a:path h="293812" w="2088208">
                  <a:moveTo>
                    <a:pt x="23435" y="0"/>
                  </a:moveTo>
                  <a:lnTo>
                    <a:pt x="2064774" y="0"/>
                  </a:lnTo>
                  <a:cubicBezTo>
                    <a:pt x="2077716" y="0"/>
                    <a:pt x="2088208" y="10492"/>
                    <a:pt x="2088208" y="23435"/>
                  </a:cubicBezTo>
                  <a:lnTo>
                    <a:pt x="2088208" y="270377"/>
                  </a:lnTo>
                  <a:cubicBezTo>
                    <a:pt x="2088208" y="283320"/>
                    <a:pt x="2077716" y="293812"/>
                    <a:pt x="2064774" y="293812"/>
                  </a:cubicBezTo>
                  <a:lnTo>
                    <a:pt x="23435" y="293812"/>
                  </a:lnTo>
                  <a:cubicBezTo>
                    <a:pt x="10492" y="293812"/>
                    <a:pt x="0" y="283320"/>
                    <a:pt x="0" y="270377"/>
                  </a:cubicBezTo>
                  <a:lnTo>
                    <a:pt x="0" y="23435"/>
                  </a:lnTo>
                  <a:cubicBezTo>
                    <a:pt x="0" y="10492"/>
                    <a:pt x="10492" y="0"/>
                    <a:pt x="23435" y="0"/>
                  </a:cubicBezTo>
                  <a:close/>
                </a:path>
              </a:pathLst>
            </a:custGeom>
            <a:ln w="19050" cap="rnd">
              <a:solidFill>
                <a:srgbClr val="FFFFFF"/>
              </a:solidFill>
              <a:prstDash val="solid"/>
              <a:round/>
            </a:ln>
          </p:spPr>
        </p:sp>
        <p:sp>
          <p:nvSpPr>
            <p:cNvPr name="TextBox 5" id="5"/>
            <p:cNvSpPr txBox="true"/>
            <p:nvPr/>
          </p:nvSpPr>
          <p:spPr>
            <a:xfrm>
              <a:off x="0" y="-66675"/>
              <a:ext cx="2088208" cy="360487"/>
            </a:xfrm>
            <a:prstGeom prst="rect">
              <a:avLst/>
            </a:prstGeom>
          </p:spPr>
          <p:txBody>
            <a:bodyPr anchor="ctr" rtlCol="false" tIns="50800" lIns="50800" bIns="50800" rIns="50800"/>
            <a:lstStyle/>
            <a:p>
              <a:pPr algn="ctr">
                <a:lnSpc>
                  <a:spcPts val="3919"/>
                </a:lnSpc>
              </a:pPr>
              <a:r>
                <a:rPr lang="en-US" sz="2799">
                  <a:solidFill>
                    <a:srgbClr val="FFFFFF"/>
                  </a:solidFill>
                  <a:latin typeface="TT Supermolot Neue"/>
                  <a:ea typeface="TT Supermolot Neue"/>
                  <a:cs typeface="TT Supermolot Neue"/>
                  <a:sym typeface="TT Supermolot Neue"/>
                </a:rPr>
                <a:t>CURVA DE APRENDIZAJE (LEARNING CURVE)</a:t>
              </a:r>
            </a:p>
          </p:txBody>
        </p:sp>
      </p:grpSp>
      <p:grpSp>
        <p:nvGrpSpPr>
          <p:cNvPr name="Group 6" id="6"/>
          <p:cNvGrpSpPr/>
          <p:nvPr/>
        </p:nvGrpSpPr>
        <p:grpSpPr>
          <a:xfrm rot="0">
            <a:off x="9144000" y="-1157324"/>
            <a:ext cx="9787810" cy="12601649"/>
            <a:chOff x="0" y="0"/>
            <a:chExt cx="2577859" cy="3318953"/>
          </a:xfrm>
        </p:grpSpPr>
        <p:sp>
          <p:nvSpPr>
            <p:cNvPr name="Freeform 7" id="7"/>
            <p:cNvSpPr/>
            <p:nvPr/>
          </p:nvSpPr>
          <p:spPr>
            <a:xfrm flipH="false" flipV="false" rot="0">
              <a:off x="0" y="0"/>
              <a:ext cx="2577860" cy="3318953"/>
            </a:xfrm>
            <a:custGeom>
              <a:avLst/>
              <a:gdLst/>
              <a:ahLst/>
              <a:cxnLst/>
              <a:rect r="r" b="b" t="t" l="l"/>
              <a:pathLst>
                <a:path h="3318953" w="2577860">
                  <a:moveTo>
                    <a:pt x="40340" y="0"/>
                  </a:moveTo>
                  <a:lnTo>
                    <a:pt x="2537520" y="0"/>
                  </a:lnTo>
                  <a:cubicBezTo>
                    <a:pt x="2559799" y="0"/>
                    <a:pt x="2577860" y="18061"/>
                    <a:pt x="2577860" y="40340"/>
                  </a:cubicBezTo>
                  <a:lnTo>
                    <a:pt x="2577860" y="3278613"/>
                  </a:lnTo>
                  <a:cubicBezTo>
                    <a:pt x="2577860" y="3300892"/>
                    <a:pt x="2559799" y="3318953"/>
                    <a:pt x="2537520" y="3318953"/>
                  </a:cubicBezTo>
                  <a:lnTo>
                    <a:pt x="40340" y="3318953"/>
                  </a:lnTo>
                  <a:cubicBezTo>
                    <a:pt x="29641" y="3318953"/>
                    <a:pt x="19380" y="3314703"/>
                    <a:pt x="11815" y="3307138"/>
                  </a:cubicBezTo>
                  <a:cubicBezTo>
                    <a:pt x="4250" y="3299572"/>
                    <a:pt x="0" y="3289312"/>
                    <a:pt x="0" y="3278613"/>
                  </a:cubicBezTo>
                  <a:lnTo>
                    <a:pt x="0" y="40340"/>
                  </a:lnTo>
                  <a:cubicBezTo>
                    <a:pt x="0" y="29641"/>
                    <a:pt x="4250" y="19380"/>
                    <a:pt x="11815" y="11815"/>
                  </a:cubicBezTo>
                  <a:cubicBezTo>
                    <a:pt x="19380" y="4250"/>
                    <a:pt x="29641" y="0"/>
                    <a:pt x="40340" y="0"/>
                  </a:cubicBezTo>
                  <a:close/>
                </a:path>
              </a:pathLst>
            </a:custGeom>
            <a:gradFill rotWithShape="true">
              <a:gsLst>
                <a:gs pos="0">
                  <a:srgbClr val="BF0D0D">
                    <a:alpha val="100000"/>
                  </a:srgbClr>
                </a:gs>
                <a:gs pos="100000">
                  <a:srgbClr val="6A0BAD">
                    <a:alpha val="100000"/>
                  </a:srgbClr>
                </a:gs>
              </a:gsLst>
              <a:lin ang="2700000"/>
            </a:gradFill>
          </p:spPr>
        </p:sp>
        <p:sp>
          <p:nvSpPr>
            <p:cNvPr name="TextBox 8" id="8"/>
            <p:cNvSpPr txBox="true"/>
            <p:nvPr/>
          </p:nvSpPr>
          <p:spPr>
            <a:xfrm>
              <a:off x="0" y="-47625"/>
              <a:ext cx="2577859" cy="3366578"/>
            </a:xfrm>
            <a:prstGeom prst="rect">
              <a:avLst/>
            </a:prstGeom>
          </p:spPr>
          <p:txBody>
            <a:bodyPr anchor="ctr" rtlCol="false" tIns="50800" lIns="50800" bIns="50800" rIns="50800"/>
            <a:lstStyle/>
            <a:p>
              <a:pPr algn="ctr">
                <a:lnSpc>
                  <a:spcPts val="2239"/>
                </a:lnSpc>
              </a:pPr>
            </a:p>
          </p:txBody>
        </p:sp>
      </p:grpSp>
      <p:sp>
        <p:nvSpPr>
          <p:cNvPr name="Freeform 9" id="9"/>
          <p:cNvSpPr/>
          <p:nvPr/>
        </p:nvSpPr>
        <p:spPr>
          <a:xfrm flipH="false" flipV="false" rot="0">
            <a:off x="572730" y="2612627"/>
            <a:ext cx="7928666" cy="5386994"/>
          </a:xfrm>
          <a:custGeom>
            <a:avLst/>
            <a:gdLst/>
            <a:ahLst/>
            <a:cxnLst/>
            <a:rect r="r" b="b" t="t" l="l"/>
            <a:pathLst>
              <a:path h="5386994" w="7928666">
                <a:moveTo>
                  <a:pt x="0" y="0"/>
                </a:moveTo>
                <a:lnTo>
                  <a:pt x="7928667" y="0"/>
                </a:lnTo>
                <a:lnTo>
                  <a:pt x="7928667" y="5386995"/>
                </a:lnTo>
                <a:lnTo>
                  <a:pt x="0" y="5386995"/>
                </a:lnTo>
                <a:lnTo>
                  <a:pt x="0" y="0"/>
                </a:lnTo>
                <a:close/>
              </a:path>
            </a:pathLst>
          </a:custGeom>
          <a:blipFill>
            <a:blip r:embed="rId3"/>
            <a:stretch>
              <a:fillRect l="0" t="0" r="0" b="0"/>
            </a:stretch>
          </a:blipFill>
        </p:spPr>
      </p:sp>
      <p:sp>
        <p:nvSpPr>
          <p:cNvPr name="TextBox 10" id="10"/>
          <p:cNvSpPr txBox="true"/>
          <p:nvPr/>
        </p:nvSpPr>
        <p:spPr>
          <a:xfrm rot="0">
            <a:off x="9355024" y="2120727"/>
            <a:ext cx="8609175" cy="597408"/>
          </a:xfrm>
          <a:prstGeom prst="rect">
            <a:avLst/>
          </a:prstGeom>
        </p:spPr>
        <p:txBody>
          <a:bodyPr anchor="t" rtlCol="false" tIns="0" lIns="0" bIns="0" rIns="0">
            <a:spAutoFit/>
          </a:bodyPr>
          <a:lstStyle/>
          <a:p>
            <a:pPr algn="l">
              <a:lnSpc>
                <a:spcPts val="4536"/>
              </a:lnSpc>
            </a:pPr>
            <a:r>
              <a:rPr lang="en-US" sz="4200" b="true">
                <a:solidFill>
                  <a:srgbClr val="FFFFFF"/>
                </a:solidFill>
                <a:latin typeface="TT Supermolot Neue Bold"/>
                <a:ea typeface="TT Supermolot Neue Bold"/>
                <a:cs typeface="TT Supermolot Neue Bold"/>
                <a:sym typeface="TT Supermolot Neue Bold"/>
              </a:rPr>
              <a:t>MÉTRICAS DE EVALUACIÓN:</a:t>
            </a:r>
          </a:p>
        </p:txBody>
      </p:sp>
      <p:sp>
        <p:nvSpPr>
          <p:cNvPr name="TextBox 11" id="11"/>
          <p:cNvSpPr txBox="true"/>
          <p:nvPr/>
        </p:nvSpPr>
        <p:spPr>
          <a:xfrm rot="0">
            <a:off x="9673888" y="2851596"/>
            <a:ext cx="7971446" cy="1936750"/>
          </a:xfrm>
          <a:prstGeom prst="rect">
            <a:avLst/>
          </a:prstGeom>
        </p:spPr>
        <p:txBody>
          <a:bodyPr anchor="t" rtlCol="false" tIns="0" lIns="0" bIns="0" rIns="0">
            <a:spAutoFit/>
          </a:bodyPr>
          <a:lstStyle/>
          <a:p>
            <a:pPr algn="l" marL="690881" indent="-345440" lvl="1">
              <a:lnSpc>
                <a:spcPts val="4480"/>
              </a:lnSpc>
              <a:buFont typeface="Arial"/>
              <a:buChar char="•"/>
            </a:pPr>
            <a:r>
              <a:rPr lang="en-US" sz="3200" spc="-176">
                <a:solidFill>
                  <a:srgbClr val="FFFFFF"/>
                </a:solidFill>
                <a:latin typeface="TT Supermolot Neue"/>
                <a:ea typeface="TT Supermolot Neue"/>
                <a:cs typeface="TT Supermolot Neue"/>
                <a:sym typeface="TT Supermolot Neue"/>
              </a:rPr>
              <a:t>Regresión Lineal: RMSE ~583.8 | MAE ~406.2</a:t>
            </a:r>
          </a:p>
          <a:p>
            <a:pPr algn="l" marL="690881" indent="-345440" lvl="1">
              <a:lnSpc>
                <a:spcPts val="4480"/>
              </a:lnSpc>
              <a:buFont typeface="Arial"/>
              <a:buChar char="•"/>
            </a:pPr>
            <a:r>
              <a:rPr lang="en-US" sz="3200" spc="-176">
                <a:solidFill>
                  <a:srgbClr val="FFFFFF"/>
                </a:solidFill>
                <a:latin typeface="TT Supermolot Neue"/>
                <a:ea typeface="TT Supermolot Neue"/>
                <a:cs typeface="TT Supermolot Neue"/>
                <a:sym typeface="TT Supermolot Neue"/>
              </a:rPr>
              <a:t>Regresión Lasso: RMSE ~588.7 | MAE ~409.9</a:t>
            </a:r>
          </a:p>
          <a:p>
            <a:pPr algn="l" marL="0" indent="0" lvl="0">
              <a:lnSpc>
                <a:spcPts val="6719"/>
              </a:lnSpc>
              <a:spcBef>
                <a:spcPct val="0"/>
              </a:spcBef>
            </a:pPr>
          </a:p>
        </p:txBody>
      </p:sp>
      <p:sp>
        <p:nvSpPr>
          <p:cNvPr name="TextBox 12" id="12"/>
          <p:cNvSpPr txBox="true"/>
          <p:nvPr/>
        </p:nvSpPr>
        <p:spPr>
          <a:xfrm rot="0">
            <a:off x="9355024" y="5026471"/>
            <a:ext cx="8609175" cy="597408"/>
          </a:xfrm>
          <a:prstGeom prst="rect">
            <a:avLst/>
          </a:prstGeom>
        </p:spPr>
        <p:txBody>
          <a:bodyPr anchor="t" rtlCol="false" tIns="0" lIns="0" bIns="0" rIns="0">
            <a:spAutoFit/>
          </a:bodyPr>
          <a:lstStyle/>
          <a:p>
            <a:pPr algn="l">
              <a:lnSpc>
                <a:spcPts val="4536"/>
              </a:lnSpc>
            </a:pPr>
            <a:r>
              <a:rPr lang="en-US" sz="4200" b="true">
                <a:solidFill>
                  <a:srgbClr val="FFFFFF"/>
                </a:solidFill>
                <a:latin typeface="TT Supermolot Neue Bold"/>
                <a:ea typeface="TT Supermolot Neue Bold"/>
                <a:cs typeface="TT Supermolot Neue Bold"/>
                <a:sym typeface="TT Supermolot Neue Bold"/>
              </a:rPr>
              <a:t>DIAGNÓSTICO:</a:t>
            </a:r>
          </a:p>
        </p:txBody>
      </p:sp>
      <p:sp>
        <p:nvSpPr>
          <p:cNvPr name="TextBox 13" id="13"/>
          <p:cNvSpPr txBox="true"/>
          <p:nvPr/>
        </p:nvSpPr>
        <p:spPr>
          <a:xfrm rot="0">
            <a:off x="9355024" y="5747704"/>
            <a:ext cx="8290311" cy="3813810"/>
          </a:xfrm>
          <a:prstGeom prst="rect">
            <a:avLst/>
          </a:prstGeom>
        </p:spPr>
        <p:txBody>
          <a:bodyPr anchor="t" rtlCol="false" tIns="0" lIns="0" bIns="0" rIns="0">
            <a:spAutoFit/>
          </a:bodyPr>
          <a:lstStyle/>
          <a:p>
            <a:pPr algn="l" marL="0" indent="0" lvl="0">
              <a:lnSpc>
                <a:spcPts val="5040"/>
              </a:lnSpc>
              <a:spcBef>
                <a:spcPct val="0"/>
              </a:spcBef>
            </a:pPr>
            <a:r>
              <a:rPr lang="en-US" sz="3600" spc="-197">
                <a:solidFill>
                  <a:srgbClr val="FFFFFF"/>
                </a:solidFill>
                <a:latin typeface="TT Supermolot Neue"/>
                <a:ea typeface="TT Supermolot Neue"/>
                <a:cs typeface="TT Supermolot Neue"/>
                <a:sym typeface="TT Supermolot Neue"/>
              </a:rPr>
              <a:t>Ambos modelos tienen un rendimiento idéntico. La curva de aprendizaje muestra que el modelo generaliza bien, el error de validación converge con el de entrenamiento, descartando un sobreajuste (overfitting) grave. Se elige Lasso por su robustez ante variables correlacionadas.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14823339" y="-1755291"/>
            <a:ext cx="8316203" cy="12601649"/>
            <a:chOff x="0" y="0"/>
            <a:chExt cx="2190276" cy="3318953"/>
          </a:xfrm>
        </p:grpSpPr>
        <p:sp>
          <p:nvSpPr>
            <p:cNvPr name="Freeform 4" id="4"/>
            <p:cNvSpPr/>
            <p:nvPr/>
          </p:nvSpPr>
          <p:spPr>
            <a:xfrm flipH="false" flipV="false" rot="0">
              <a:off x="0" y="0"/>
              <a:ext cx="2190276" cy="3318953"/>
            </a:xfrm>
            <a:custGeom>
              <a:avLst/>
              <a:gdLst/>
              <a:ahLst/>
              <a:cxnLst/>
              <a:rect r="r" b="b" t="t" l="l"/>
              <a:pathLst>
                <a:path h="3318953" w="2190276">
                  <a:moveTo>
                    <a:pt x="47478" y="0"/>
                  </a:moveTo>
                  <a:lnTo>
                    <a:pt x="2142798" y="0"/>
                  </a:lnTo>
                  <a:cubicBezTo>
                    <a:pt x="2169019" y="0"/>
                    <a:pt x="2190276" y="21257"/>
                    <a:pt x="2190276" y="47478"/>
                  </a:cubicBezTo>
                  <a:lnTo>
                    <a:pt x="2190276" y="3271475"/>
                  </a:lnTo>
                  <a:cubicBezTo>
                    <a:pt x="2190276" y="3284067"/>
                    <a:pt x="2185273" y="3296143"/>
                    <a:pt x="2176370" y="3305047"/>
                  </a:cubicBezTo>
                  <a:cubicBezTo>
                    <a:pt x="2167466" y="3313951"/>
                    <a:pt x="2155389" y="3318953"/>
                    <a:pt x="2142798" y="3318953"/>
                  </a:cubicBezTo>
                  <a:lnTo>
                    <a:pt x="47478" y="3318953"/>
                  </a:lnTo>
                  <a:cubicBezTo>
                    <a:pt x="34886" y="3318953"/>
                    <a:pt x="22810" y="3313951"/>
                    <a:pt x="13906" y="3305047"/>
                  </a:cubicBezTo>
                  <a:cubicBezTo>
                    <a:pt x="5002" y="3296143"/>
                    <a:pt x="0" y="3284067"/>
                    <a:pt x="0" y="3271475"/>
                  </a:cubicBezTo>
                  <a:lnTo>
                    <a:pt x="0" y="47478"/>
                  </a:lnTo>
                  <a:cubicBezTo>
                    <a:pt x="0" y="34886"/>
                    <a:pt x="5002" y="22810"/>
                    <a:pt x="13906" y="13906"/>
                  </a:cubicBezTo>
                  <a:cubicBezTo>
                    <a:pt x="22810" y="5002"/>
                    <a:pt x="34886" y="0"/>
                    <a:pt x="47478" y="0"/>
                  </a:cubicBezTo>
                  <a:close/>
                </a:path>
              </a:pathLst>
            </a:custGeom>
            <a:gradFill rotWithShape="true">
              <a:gsLst>
                <a:gs pos="0">
                  <a:srgbClr val="BF0D0D">
                    <a:alpha val="100000"/>
                  </a:srgbClr>
                </a:gs>
                <a:gs pos="100000">
                  <a:srgbClr val="6A0BAD">
                    <a:alpha val="100000"/>
                  </a:srgbClr>
                </a:gs>
              </a:gsLst>
              <a:lin ang="2700000"/>
            </a:gradFill>
          </p:spPr>
        </p:sp>
        <p:sp>
          <p:nvSpPr>
            <p:cNvPr name="TextBox 5" id="5"/>
            <p:cNvSpPr txBox="true"/>
            <p:nvPr/>
          </p:nvSpPr>
          <p:spPr>
            <a:xfrm>
              <a:off x="0" y="-47625"/>
              <a:ext cx="2190276" cy="3366578"/>
            </a:xfrm>
            <a:prstGeom prst="rect">
              <a:avLst/>
            </a:prstGeom>
          </p:spPr>
          <p:txBody>
            <a:bodyPr anchor="ctr" rtlCol="false" tIns="50800" lIns="50800" bIns="50800" rIns="50800"/>
            <a:lstStyle/>
            <a:p>
              <a:pPr algn="ctr">
                <a:lnSpc>
                  <a:spcPts val="2239"/>
                </a:lnSpc>
              </a:pPr>
            </a:p>
          </p:txBody>
        </p:sp>
      </p:grpSp>
      <p:sp>
        <p:nvSpPr>
          <p:cNvPr name="Freeform 6" id="6"/>
          <p:cNvSpPr/>
          <p:nvPr/>
        </p:nvSpPr>
        <p:spPr>
          <a:xfrm flipH="false" flipV="false" rot="0">
            <a:off x="9391842" y="2455551"/>
            <a:ext cx="8622805" cy="6223879"/>
          </a:xfrm>
          <a:custGeom>
            <a:avLst/>
            <a:gdLst/>
            <a:ahLst/>
            <a:cxnLst/>
            <a:rect r="r" b="b" t="t" l="l"/>
            <a:pathLst>
              <a:path h="6223879" w="8622805">
                <a:moveTo>
                  <a:pt x="0" y="0"/>
                </a:moveTo>
                <a:lnTo>
                  <a:pt x="8622805" y="0"/>
                </a:lnTo>
                <a:lnTo>
                  <a:pt x="8622805" y="6223879"/>
                </a:lnTo>
                <a:lnTo>
                  <a:pt x="0" y="6223879"/>
                </a:lnTo>
                <a:lnTo>
                  <a:pt x="0" y="0"/>
                </a:lnTo>
                <a:close/>
              </a:path>
            </a:pathLst>
          </a:custGeom>
          <a:blipFill>
            <a:blip r:embed="rId3"/>
            <a:stretch>
              <a:fillRect l="0" t="0" r="0" b="0"/>
            </a:stretch>
          </a:blipFill>
        </p:spPr>
      </p:sp>
      <p:sp>
        <p:nvSpPr>
          <p:cNvPr name="TextBox 7" id="7"/>
          <p:cNvSpPr txBox="true"/>
          <p:nvPr/>
        </p:nvSpPr>
        <p:spPr>
          <a:xfrm rot="0">
            <a:off x="1025651" y="1873764"/>
            <a:ext cx="8366191" cy="1249299"/>
          </a:xfrm>
          <a:prstGeom prst="rect">
            <a:avLst/>
          </a:prstGeom>
        </p:spPr>
        <p:txBody>
          <a:bodyPr anchor="t" rtlCol="false" tIns="0" lIns="0" bIns="0" rIns="0">
            <a:spAutoFit/>
          </a:bodyPr>
          <a:lstStyle/>
          <a:p>
            <a:pPr algn="l">
              <a:lnSpc>
                <a:spcPts val="4848"/>
              </a:lnSpc>
            </a:pPr>
            <a:r>
              <a:rPr lang="en-US" sz="4800" b="true">
                <a:solidFill>
                  <a:srgbClr val="FFFFFF"/>
                </a:solidFill>
                <a:latin typeface="TT Supermolot Neue Bold"/>
                <a:ea typeface="TT Supermolot Neue Bold"/>
                <a:cs typeface="TT Supermolot Neue Bold"/>
                <a:sym typeface="TT Supermolot Neue Bold"/>
              </a:rPr>
              <a:t>CLASIFICACIÓN - DEFINIENDO LAS HORAS PICO</a:t>
            </a:r>
          </a:p>
        </p:txBody>
      </p:sp>
      <p:sp>
        <p:nvSpPr>
          <p:cNvPr name="TextBox 8" id="8"/>
          <p:cNvSpPr txBox="true"/>
          <p:nvPr/>
        </p:nvSpPr>
        <p:spPr>
          <a:xfrm rot="0">
            <a:off x="1028700" y="4053077"/>
            <a:ext cx="5852664" cy="986155"/>
          </a:xfrm>
          <a:prstGeom prst="rect">
            <a:avLst/>
          </a:prstGeom>
        </p:spPr>
        <p:txBody>
          <a:bodyPr anchor="t" rtlCol="false" tIns="0" lIns="0" bIns="0" rIns="0">
            <a:spAutoFit/>
          </a:bodyPr>
          <a:lstStyle/>
          <a:p>
            <a:pPr algn="l" marL="0" indent="0" lvl="0">
              <a:lnSpc>
                <a:spcPts val="3919"/>
              </a:lnSpc>
              <a:spcBef>
                <a:spcPct val="0"/>
              </a:spcBef>
            </a:pPr>
            <a:r>
              <a:rPr lang="en-US" sz="2799" spc="-153">
                <a:solidFill>
                  <a:srgbClr val="FFFFFF"/>
                </a:solidFill>
                <a:latin typeface="TT Supermolot Neue"/>
                <a:ea typeface="TT Supermolot Neue"/>
                <a:cs typeface="TT Supermolot Neue"/>
                <a:sym typeface="TT Supermolot Neue"/>
              </a:rPr>
              <a:t>Se definió un evento de alta demanda cuando el volumen supera el percentil 90.</a:t>
            </a:r>
          </a:p>
        </p:txBody>
      </p:sp>
      <p:sp>
        <p:nvSpPr>
          <p:cNvPr name="TextBox 9" id="9"/>
          <p:cNvSpPr txBox="true"/>
          <p:nvPr/>
        </p:nvSpPr>
        <p:spPr>
          <a:xfrm rot="0">
            <a:off x="1025651" y="3315207"/>
            <a:ext cx="6171981" cy="547370"/>
          </a:xfrm>
          <a:prstGeom prst="rect">
            <a:avLst/>
          </a:prstGeom>
        </p:spPr>
        <p:txBody>
          <a:bodyPr anchor="t" rtlCol="false" tIns="0" lIns="0" bIns="0" rIns="0">
            <a:spAutoFit/>
          </a:bodyPr>
          <a:lstStyle/>
          <a:p>
            <a:pPr algn="l" marL="0" indent="0" lvl="0">
              <a:lnSpc>
                <a:spcPts val="4480"/>
              </a:lnSpc>
              <a:spcBef>
                <a:spcPct val="0"/>
              </a:spcBef>
            </a:pPr>
            <a:r>
              <a:rPr lang="en-US" b="true" sz="3200" spc="-176">
                <a:solidFill>
                  <a:srgbClr val="FFFFFF"/>
                </a:solidFill>
                <a:latin typeface="TT Supermolot Neue Bold"/>
                <a:ea typeface="TT Supermolot Neue Bold"/>
                <a:cs typeface="TT Supermolot Neue Bold"/>
                <a:sym typeface="TT Supermolot Neue Bold"/>
              </a:rPr>
              <a:t>Definición del Target (High_Demand):</a:t>
            </a:r>
          </a:p>
        </p:txBody>
      </p:sp>
      <p:sp>
        <p:nvSpPr>
          <p:cNvPr name="TextBox 10" id="10"/>
          <p:cNvSpPr txBox="true"/>
          <p:nvPr/>
        </p:nvSpPr>
        <p:spPr>
          <a:xfrm rot="0">
            <a:off x="1035932" y="5967602"/>
            <a:ext cx="5852664" cy="2472055"/>
          </a:xfrm>
          <a:prstGeom prst="rect">
            <a:avLst/>
          </a:prstGeom>
        </p:spPr>
        <p:txBody>
          <a:bodyPr anchor="t" rtlCol="false" tIns="0" lIns="0" bIns="0" rIns="0">
            <a:spAutoFit/>
          </a:bodyPr>
          <a:lstStyle/>
          <a:p>
            <a:pPr algn="l" marL="0" indent="0" lvl="0">
              <a:lnSpc>
                <a:spcPts val="3919"/>
              </a:lnSpc>
              <a:spcBef>
                <a:spcPct val="0"/>
              </a:spcBef>
            </a:pPr>
            <a:r>
              <a:rPr lang="en-US" sz="2799" spc="-153">
                <a:solidFill>
                  <a:srgbClr val="FFFFFF"/>
                </a:solidFill>
                <a:latin typeface="TT Supermolot Neue"/>
                <a:ea typeface="TT Supermolot Neue"/>
                <a:cs typeface="TT Supermolot Neue"/>
                <a:sym typeface="TT Supermolot Neue"/>
              </a:rPr>
              <a:t> La distribución histórica indica que el sistema opera de forma estable el 90% del tiempo. Focalizarnos en el 10% superior nos permite aislar los "picos de saturación" que realmente exigen acción logística.</a:t>
            </a:r>
          </a:p>
        </p:txBody>
      </p:sp>
      <p:sp>
        <p:nvSpPr>
          <p:cNvPr name="TextBox 11" id="11"/>
          <p:cNvSpPr txBox="true"/>
          <p:nvPr/>
        </p:nvSpPr>
        <p:spPr>
          <a:xfrm rot="0">
            <a:off x="1032883" y="5229732"/>
            <a:ext cx="6171981" cy="547370"/>
          </a:xfrm>
          <a:prstGeom prst="rect">
            <a:avLst/>
          </a:prstGeom>
        </p:spPr>
        <p:txBody>
          <a:bodyPr anchor="t" rtlCol="false" tIns="0" lIns="0" bIns="0" rIns="0">
            <a:spAutoFit/>
          </a:bodyPr>
          <a:lstStyle/>
          <a:p>
            <a:pPr algn="l" marL="0" indent="0" lvl="0">
              <a:lnSpc>
                <a:spcPts val="4480"/>
              </a:lnSpc>
              <a:spcBef>
                <a:spcPct val="0"/>
              </a:spcBef>
            </a:pPr>
            <a:r>
              <a:rPr lang="en-US" b="true" sz="3200" spc="-176">
                <a:solidFill>
                  <a:srgbClr val="FFFFFF"/>
                </a:solidFill>
                <a:latin typeface="TT Supermolot Neue Bold"/>
                <a:ea typeface="TT Supermolot Neue Bold"/>
                <a:cs typeface="TT Supermolot Neue Bold"/>
                <a:sym typeface="TT Supermolot Neue Bold"/>
              </a:rPr>
              <a:t>Justificación</a:t>
            </a:r>
          </a:p>
        </p:txBody>
      </p:sp>
      <p:grpSp>
        <p:nvGrpSpPr>
          <p:cNvPr name="Group 12" id="12"/>
          <p:cNvGrpSpPr/>
          <p:nvPr/>
        </p:nvGrpSpPr>
        <p:grpSpPr>
          <a:xfrm rot="0">
            <a:off x="1035932" y="864931"/>
            <a:ext cx="3093223" cy="665932"/>
            <a:chOff x="0" y="0"/>
            <a:chExt cx="814676" cy="175390"/>
          </a:xfrm>
        </p:grpSpPr>
        <p:sp>
          <p:nvSpPr>
            <p:cNvPr name="Freeform 13" id="13"/>
            <p:cNvSpPr/>
            <p:nvPr/>
          </p:nvSpPr>
          <p:spPr>
            <a:xfrm flipH="false" flipV="false" rot="0">
              <a:off x="0" y="0"/>
              <a:ext cx="814676" cy="175390"/>
            </a:xfrm>
            <a:custGeom>
              <a:avLst/>
              <a:gdLst/>
              <a:ahLst/>
              <a:cxnLst/>
              <a:rect r="r" b="b" t="t" l="l"/>
              <a:pathLst>
                <a:path h="175390" w="814676">
                  <a:moveTo>
                    <a:pt x="60069" y="0"/>
                  </a:moveTo>
                  <a:lnTo>
                    <a:pt x="754607" y="0"/>
                  </a:lnTo>
                  <a:cubicBezTo>
                    <a:pt x="770538" y="0"/>
                    <a:pt x="785817" y="6329"/>
                    <a:pt x="797082" y="17594"/>
                  </a:cubicBezTo>
                  <a:cubicBezTo>
                    <a:pt x="808347" y="28859"/>
                    <a:pt x="814676" y="44138"/>
                    <a:pt x="814676" y="60069"/>
                  </a:cubicBezTo>
                  <a:lnTo>
                    <a:pt x="814676" y="115321"/>
                  </a:lnTo>
                  <a:cubicBezTo>
                    <a:pt x="814676" y="148496"/>
                    <a:pt x="787782" y="175390"/>
                    <a:pt x="754607" y="175390"/>
                  </a:cubicBezTo>
                  <a:lnTo>
                    <a:pt x="60069" y="175390"/>
                  </a:lnTo>
                  <a:cubicBezTo>
                    <a:pt x="26894" y="175390"/>
                    <a:pt x="0" y="148496"/>
                    <a:pt x="0" y="115321"/>
                  </a:cubicBezTo>
                  <a:lnTo>
                    <a:pt x="0" y="60069"/>
                  </a:lnTo>
                  <a:cubicBezTo>
                    <a:pt x="0" y="26894"/>
                    <a:pt x="26894" y="0"/>
                    <a:pt x="60069" y="0"/>
                  </a:cubicBezTo>
                  <a:close/>
                </a:path>
              </a:pathLst>
            </a:custGeom>
            <a:ln w="19050" cap="rnd">
              <a:solidFill>
                <a:srgbClr val="FFFFFF"/>
              </a:solidFill>
              <a:prstDash val="solid"/>
              <a:round/>
            </a:ln>
          </p:spPr>
        </p:sp>
        <p:sp>
          <p:nvSpPr>
            <p:cNvPr name="TextBox 14" id="14"/>
            <p:cNvSpPr txBox="true"/>
            <p:nvPr/>
          </p:nvSpPr>
          <p:spPr>
            <a:xfrm>
              <a:off x="0" y="-47625"/>
              <a:ext cx="814676" cy="223015"/>
            </a:xfrm>
            <a:prstGeom prst="rect">
              <a:avLst/>
            </a:prstGeom>
          </p:spPr>
          <p:txBody>
            <a:bodyPr anchor="ctr" rtlCol="false" tIns="50800" lIns="50800" bIns="50800" rIns="50800"/>
            <a:lstStyle/>
            <a:p>
              <a:pPr algn="ctr">
                <a:lnSpc>
                  <a:spcPts val="2659"/>
                </a:lnSpc>
              </a:pPr>
              <a:r>
                <a:rPr lang="en-US" sz="1899">
                  <a:solidFill>
                    <a:srgbClr val="FFFFFF"/>
                  </a:solidFill>
                  <a:latin typeface="TT Supermolot Neue"/>
                  <a:ea typeface="TT Supermolot Neue"/>
                  <a:cs typeface="TT Supermolot Neue"/>
                  <a:sym typeface="TT Supermolot Neue"/>
                </a:rPr>
                <a:t>MACHINE LEARNING</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396506" y="1028700"/>
            <a:ext cx="5343996" cy="688467"/>
            <a:chOff x="0" y="0"/>
            <a:chExt cx="1407472" cy="181325"/>
          </a:xfrm>
        </p:grpSpPr>
        <p:sp>
          <p:nvSpPr>
            <p:cNvPr name="Freeform 4" id="4"/>
            <p:cNvSpPr/>
            <p:nvPr/>
          </p:nvSpPr>
          <p:spPr>
            <a:xfrm flipH="false" flipV="false" rot="0">
              <a:off x="0" y="0"/>
              <a:ext cx="1407472" cy="181325"/>
            </a:xfrm>
            <a:custGeom>
              <a:avLst/>
              <a:gdLst/>
              <a:ahLst/>
              <a:cxnLst/>
              <a:rect r="r" b="b" t="t" l="l"/>
              <a:pathLst>
                <a:path h="181325" w="1407472">
                  <a:moveTo>
                    <a:pt x="34769" y="0"/>
                  </a:moveTo>
                  <a:lnTo>
                    <a:pt x="1372703" y="0"/>
                  </a:lnTo>
                  <a:cubicBezTo>
                    <a:pt x="1381924" y="0"/>
                    <a:pt x="1390768" y="3663"/>
                    <a:pt x="1397288" y="10184"/>
                  </a:cubicBezTo>
                  <a:cubicBezTo>
                    <a:pt x="1403809" y="16704"/>
                    <a:pt x="1407472" y="25548"/>
                    <a:pt x="1407472" y="34769"/>
                  </a:cubicBezTo>
                  <a:lnTo>
                    <a:pt x="1407472" y="146556"/>
                  </a:lnTo>
                  <a:cubicBezTo>
                    <a:pt x="1407472" y="155777"/>
                    <a:pt x="1403809" y="164621"/>
                    <a:pt x="1397288" y="171141"/>
                  </a:cubicBezTo>
                  <a:cubicBezTo>
                    <a:pt x="1390768" y="177661"/>
                    <a:pt x="1381924" y="181325"/>
                    <a:pt x="1372703" y="181325"/>
                  </a:cubicBezTo>
                  <a:lnTo>
                    <a:pt x="34769" y="181325"/>
                  </a:lnTo>
                  <a:cubicBezTo>
                    <a:pt x="25548" y="181325"/>
                    <a:pt x="16704" y="177661"/>
                    <a:pt x="10184" y="171141"/>
                  </a:cubicBezTo>
                  <a:cubicBezTo>
                    <a:pt x="3663" y="164621"/>
                    <a:pt x="0" y="155777"/>
                    <a:pt x="0" y="146556"/>
                  </a:cubicBezTo>
                  <a:lnTo>
                    <a:pt x="0" y="34769"/>
                  </a:lnTo>
                  <a:cubicBezTo>
                    <a:pt x="0" y="25548"/>
                    <a:pt x="3663" y="16704"/>
                    <a:pt x="10184" y="10184"/>
                  </a:cubicBezTo>
                  <a:cubicBezTo>
                    <a:pt x="16704" y="3663"/>
                    <a:pt x="25548" y="0"/>
                    <a:pt x="34769" y="0"/>
                  </a:cubicBezTo>
                  <a:close/>
                </a:path>
              </a:pathLst>
            </a:custGeom>
            <a:ln w="19050" cap="rnd">
              <a:solidFill>
                <a:srgbClr val="FFFFFF"/>
              </a:solidFill>
              <a:prstDash val="solid"/>
              <a:round/>
            </a:ln>
          </p:spPr>
        </p:sp>
        <p:sp>
          <p:nvSpPr>
            <p:cNvPr name="TextBox 5" id="5"/>
            <p:cNvSpPr txBox="true"/>
            <p:nvPr/>
          </p:nvSpPr>
          <p:spPr>
            <a:xfrm>
              <a:off x="0" y="-66675"/>
              <a:ext cx="1407472" cy="248000"/>
            </a:xfrm>
            <a:prstGeom prst="rect">
              <a:avLst/>
            </a:prstGeom>
          </p:spPr>
          <p:txBody>
            <a:bodyPr anchor="ctr" rtlCol="false" tIns="50800" lIns="50800" bIns="50800" rIns="50800"/>
            <a:lstStyle/>
            <a:p>
              <a:pPr algn="ctr">
                <a:lnSpc>
                  <a:spcPts val="4480"/>
                </a:lnSpc>
              </a:pPr>
              <a:r>
                <a:rPr lang="en-US" sz="3200">
                  <a:solidFill>
                    <a:srgbClr val="FFFFFF"/>
                  </a:solidFill>
                  <a:latin typeface="TT Supermolot Neue"/>
                  <a:ea typeface="TT Supermolot Neue"/>
                  <a:cs typeface="TT Supermolot Neue"/>
                  <a:sym typeface="TT Supermolot Neue"/>
                </a:rPr>
                <a:t>MATRIZ DE CONFUSIÓN </a:t>
              </a:r>
            </a:p>
          </p:txBody>
        </p:sp>
      </p:grpSp>
      <p:grpSp>
        <p:nvGrpSpPr>
          <p:cNvPr name="Group 6" id="6"/>
          <p:cNvGrpSpPr/>
          <p:nvPr/>
        </p:nvGrpSpPr>
        <p:grpSpPr>
          <a:xfrm rot="0">
            <a:off x="-4197329" y="2886472"/>
            <a:ext cx="8316203" cy="5567983"/>
            <a:chOff x="0" y="0"/>
            <a:chExt cx="2190276" cy="1466465"/>
          </a:xfrm>
        </p:grpSpPr>
        <p:sp>
          <p:nvSpPr>
            <p:cNvPr name="Freeform 7" id="7"/>
            <p:cNvSpPr/>
            <p:nvPr/>
          </p:nvSpPr>
          <p:spPr>
            <a:xfrm flipH="false" flipV="false" rot="0">
              <a:off x="0" y="0"/>
              <a:ext cx="2190276" cy="1466465"/>
            </a:xfrm>
            <a:custGeom>
              <a:avLst/>
              <a:gdLst/>
              <a:ahLst/>
              <a:cxnLst/>
              <a:rect r="r" b="b" t="t" l="l"/>
              <a:pathLst>
                <a:path h="1466465" w="2190276">
                  <a:moveTo>
                    <a:pt x="47478" y="0"/>
                  </a:moveTo>
                  <a:lnTo>
                    <a:pt x="2142798" y="0"/>
                  </a:lnTo>
                  <a:cubicBezTo>
                    <a:pt x="2169019" y="0"/>
                    <a:pt x="2190276" y="21257"/>
                    <a:pt x="2190276" y="47478"/>
                  </a:cubicBezTo>
                  <a:lnTo>
                    <a:pt x="2190276" y="1418986"/>
                  </a:lnTo>
                  <a:cubicBezTo>
                    <a:pt x="2190276" y="1431578"/>
                    <a:pt x="2185273" y="1443655"/>
                    <a:pt x="2176370" y="1452559"/>
                  </a:cubicBezTo>
                  <a:cubicBezTo>
                    <a:pt x="2167466" y="1461462"/>
                    <a:pt x="2155389" y="1466465"/>
                    <a:pt x="2142798" y="1466465"/>
                  </a:cubicBezTo>
                  <a:lnTo>
                    <a:pt x="47478" y="1466465"/>
                  </a:lnTo>
                  <a:cubicBezTo>
                    <a:pt x="34886" y="1466465"/>
                    <a:pt x="22810" y="1461462"/>
                    <a:pt x="13906" y="1452559"/>
                  </a:cubicBezTo>
                  <a:cubicBezTo>
                    <a:pt x="5002" y="1443655"/>
                    <a:pt x="0" y="1431578"/>
                    <a:pt x="0" y="1418986"/>
                  </a:cubicBezTo>
                  <a:lnTo>
                    <a:pt x="0" y="47478"/>
                  </a:lnTo>
                  <a:cubicBezTo>
                    <a:pt x="0" y="34886"/>
                    <a:pt x="5002" y="22810"/>
                    <a:pt x="13906" y="13906"/>
                  </a:cubicBezTo>
                  <a:cubicBezTo>
                    <a:pt x="22810" y="5002"/>
                    <a:pt x="34886" y="0"/>
                    <a:pt x="47478" y="0"/>
                  </a:cubicBezTo>
                  <a:close/>
                </a:path>
              </a:pathLst>
            </a:custGeom>
            <a:gradFill rotWithShape="true">
              <a:gsLst>
                <a:gs pos="0">
                  <a:srgbClr val="BF0D0D">
                    <a:alpha val="100000"/>
                  </a:srgbClr>
                </a:gs>
                <a:gs pos="100000">
                  <a:srgbClr val="6A0BAD">
                    <a:alpha val="100000"/>
                  </a:srgbClr>
                </a:gs>
              </a:gsLst>
              <a:lin ang="2700000"/>
            </a:gradFill>
          </p:spPr>
        </p:sp>
        <p:sp>
          <p:nvSpPr>
            <p:cNvPr name="TextBox 8" id="8"/>
            <p:cNvSpPr txBox="true"/>
            <p:nvPr/>
          </p:nvSpPr>
          <p:spPr>
            <a:xfrm>
              <a:off x="0" y="-47625"/>
              <a:ext cx="2190276" cy="1514090"/>
            </a:xfrm>
            <a:prstGeom prst="rect">
              <a:avLst/>
            </a:prstGeom>
          </p:spPr>
          <p:txBody>
            <a:bodyPr anchor="ctr" rtlCol="false" tIns="50800" lIns="50800" bIns="50800" rIns="50800"/>
            <a:lstStyle/>
            <a:p>
              <a:pPr algn="ctr">
                <a:lnSpc>
                  <a:spcPts val="2239"/>
                </a:lnSpc>
              </a:pPr>
            </a:p>
          </p:txBody>
        </p:sp>
      </p:grpSp>
      <p:sp>
        <p:nvSpPr>
          <p:cNvPr name="Freeform 9" id="9"/>
          <p:cNvSpPr/>
          <p:nvPr/>
        </p:nvSpPr>
        <p:spPr>
          <a:xfrm flipH="false" flipV="false" rot="0">
            <a:off x="396506" y="2356965"/>
            <a:ext cx="8394692" cy="6359968"/>
          </a:xfrm>
          <a:custGeom>
            <a:avLst/>
            <a:gdLst/>
            <a:ahLst/>
            <a:cxnLst/>
            <a:rect r="r" b="b" t="t" l="l"/>
            <a:pathLst>
              <a:path h="6359968" w="8394692">
                <a:moveTo>
                  <a:pt x="0" y="0"/>
                </a:moveTo>
                <a:lnTo>
                  <a:pt x="8394692" y="0"/>
                </a:lnTo>
                <a:lnTo>
                  <a:pt x="8394692" y="6359968"/>
                </a:lnTo>
                <a:lnTo>
                  <a:pt x="0" y="6359968"/>
                </a:lnTo>
                <a:lnTo>
                  <a:pt x="0" y="0"/>
                </a:lnTo>
                <a:close/>
              </a:path>
            </a:pathLst>
          </a:custGeom>
          <a:blipFill>
            <a:blip r:embed="rId3"/>
            <a:stretch>
              <a:fillRect l="0" t="0" r="0" b="0"/>
            </a:stretch>
          </a:blipFill>
        </p:spPr>
      </p:sp>
      <p:sp>
        <p:nvSpPr>
          <p:cNvPr name="TextBox 10" id="10"/>
          <p:cNvSpPr txBox="true"/>
          <p:nvPr/>
        </p:nvSpPr>
        <p:spPr>
          <a:xfrm rot="0">
            <a:off x="9144000" y="1961258"/>
            <a:ext cx="8609175" cy="1168908"/>
          </a:xfrm>
          <a:prstGeom prst="rect">
            <a:avLst/>
          </a:prstGeom>
        </p:spPr>
        <p:txBody>
          <a:bodyPr anchor="t" rtlCol="false" tIns="0" lIns="0" bIns="0" rIns="0">
            <a:spAutoFit/>
          </a:bodyPr>
          <a:lstStyle/>
          <a:p>
            <a:pPr algn="l">
              <a:lnSpc>
                <a:spcPts val="4536"/>
              </a:lnSpc>
            </a:pPr>
            <a:r>
              <a:rPr lang="en-US" sz="4200" b="true">
                <a:solidFill>
                  <a:srgbClr val="FFFFFF"/>
                </a:solidFill>
                <a:latin typeface="TT Supermolot Neue Bold"/>
                <a:ea typeface="TT Supermolot Neue Bold"/>
                <a:cs typeface="TT Supermolot Neue Bold"/>
                <a:sym typeface="TT Supermolot Neue Bold"/>
              </a:rPr>
              <a:t>RESULTADOS CON UMBRAL 0.5 (POR DEFECTO):</a:t>
            </a:r>
          </a:p>
        </p:txBody>
      </p:sp>
      <p:sp>
        <p:nvSpPr>
          <p:cNvPr name="TextBox 11" id="11"/>
          <p:cNvSpPr txBox="true"/>
          <p:nvPr/>
        </p:nvSpPr>
        <p:spPr>
          <a:xfrm rot="0">
            <a:off x="9144000" y="3278889"/>
            <a:ext cx="8609175" cy="2038985"/>
          </a:xfrm>
          <a:prstGeom prst="rect">
            <a:avLst/>
          </a:prstGeom>
        </p:spPr>
        <p:txBody>
          <a:bodyPr anchor="t" rtlCol="false" tIns="0" lIns="0" bIns="0" rIns="0">
            <a:spAutoFit/>
          </a:bodyPr>
          <a:lstStyle/>
          <a:p>
            <a:pPr algn="l" marL="690881" indent="-345440" lvl="1">
              <a:lnSpc>
                <a:spcPts val="4480"/>
              </a:lnSpc>
              <a:buFont typeface="Arial"/>
              <a:buChar char="•"/>
            </a:pPr>
            <a:r>
              <a:rPr lang="en-US" sz="3200" spc="-176">
                <a:solidFill>
                  <a:srgbClr val="FFFFFF"/>
                </a:solidFill>
                <a:latin typeface="TT Supermolot Neue"/>
                <a:ea typeface="TT Supermolot Neue"/>
                <a:cs typeface="TT Supermolot Neue"/>
                <a:sym typeface="TT Supermolot Neue"/>
              </a:rPr>
              <a:t>Excelente Recall: Detectó 345 picos reales y solo falló en 17.</a:t>
            </a:r>
          </a:p>
          <a:p>
            <a:pPr algn="l" marL="690881" indent="-345440" lvl="1">
              <a:lnSpc>
                <a:spcPts val="4480"/>
              </a:lnSpc>
              <a:buFont typeface="Arial"/>
              <a:buChar char="•"/>
            </a:pPr>
            <a:r>
              <a:rPr lang="en-US" sz="3200" spc="-176">
                <a:solidFill>
                  <a:srgbClr val="FFFFFF"/>
                </a:solidFill>
                <a:latin typeface="TT Supermolot Neue"/>
                <a:ea typeface="TT Supermolot Neue"/>
                <a:cs typeface="TT Supermolot Neue"/>
                <a:sym typeface="TT Supermolot Neue"/>
              </a:rPr>
              <a:t>Pobre Precision: Generó 323 falsas alarmas.</a:t>
            </a:r>
          </a:p>
          <a:p>
            <a:pPr algn="l" marL="0" indent="0" lvl="0">
              <a:lnSpc>
                <a:spcPts val="2800"/>
              </a:lnSpc>
              <a:spcBef>
                <a:spcPct val="0"/>
              </a:spcBef>
            </a:pPr>
          </a:p>
        </p:txBody>
      </p:sp>
      <p:sp>
        <p:nvSpPr>
          <p:cNvPr name="TextBox 12" id="12"/>
          <p:cNvSpPr txBox="true"/>
          <p:nvPr/>
        </p:nvSpPr>
        <p:spPr>
          <a:xfrm rot="0">
            <a:off x="5973140" y="7581934"/>
            <a:ext cx="1378834" cy="747677"/>
          </a:xfrm>
          <a:prstGeom prst="rect">
            <a:avLst/>
          </a:prstGeom>
        </p:spPr>
        <p:txBody>
          <a:bodyPr anchor="t" rtlCol="false" tIns="0" lIns="0" bIns="0" rIns="0">
            <a:spAutoFit/>
          </a:bodyPr>
          <a:lstStyle/>
          <a:p>
            <a:pPr algn="l" marL="0" indent="0" lvl="0">
              <a:lnSpc>
                <a:spcPts val="6056"/>
              </a:lnSpc>
              <a:spcBef>
                <a:spcPct val="0"/>
              </a:spcBef>
            </a:pPr>
            <a:r>
              <a:rPr lang="en-US" b="true" sz="4326" spc="-237">
                <a:solidFill>
                  <a:srgbClr val="FFFFFF"/>
                </a:solidFill>
                <a:latin typeface="TT Supermolot Neue Bold"/>
                <a:ea typeface="TT Supermolot Neue Bold"/>
                <a:cs typeface="TT Supermolot Neue Bold"/>
                <a:sym typeface="TT Supermolot Neue Bold"/>
              </a:rPr>
              <a:t>20K+</a:t>
            </a:r>
          </a:p>
        </p:txBody>
      </p:sp>
      <p:sp>
        <p:nvSpPr>
          <p:cNvPr name="TextBox 13" id="13"/>
          <p:cNvSpPr txBox="true"/>
          <p:nvPr/>
        </p:nvSpPr>
        <p:spPr>
          <a:xfrm rot="0">
            <a:off x="7351975" y="7763367"/>
            <a:ext cx="1097187" cy="508635"/>
          </a:xfrm>
          <a:prstGeom prst="rect">
            <a:avLst/>
          </a:prstGeom>
        </p:spPr>
        <p:txBody>
          <a:bodyPr anchor="t" rtlCol="false" tIns="0" lIns="0" bIns="0" rIns="0">
            <a:spAutoFit/>
          </a:bodyPr>
          <a:lstStyle/>
          <a:p>
            <a:pPr algn="l" marL="0" indent="0" lvl="0">
              <a:lnSpc>
                <a:spcPts val="1920"/>
              </a:lnSpc>
            </a:pPr>
            <a:r>
              <a:rPr lang="en-US" sz="2000" spc="-110">
                <a:solidFill>
                  <a:srgbClr val="FFFFFF"/>
                </a:solidFill>
                <a:latin typeface="TT Supermolot Neue"/>
                <a:ea typeface="TT Supermolot Neue"/>
                <a:cs typeface="TT Supermolot Neue"/>
                <a:sym typeface="TT Supermolot Neue"/>
              </a:rPr>
              <a:t>Rimberio User</a:t>
            </a:r>
          </a:p>
        </p:txBody>
      </p:sp>
      <p:sp>
        <p:nvSpPr>
          <p:cNvPr name="TextBox 14" id="14"/>
          <p:cNvSpPr txBox="true"/>
          <p:nvPr/>
        </p:nvSpPr>
        <p:spPr>
          <a:xfrm rot="0">
            <a:off x="9144000" y="5575049"/>
            <a:ext cx="8609175" cy="597408"/>
          </a:xfrm>
          <a:prstGeom prst="rect">
            <a:avLst/>
          </a:prstGeom>
        </p:spPr>
        <p:txBody>
          <a:bodyPr anchor="t" rtlCol="false" tIns="0" lIns="0" bIns="0" rIns="0">
            <a:spAutoFit/>
          </a:bodyPr>
          <a:lstStyle/>
          <a:p>
            <a:pPr algn="l">
              <a:lnSpc>
                <a:spcPts val="4536"/>
              </a:lnSpc>
            </a:pPr>
            <a:r>
              <a:rPr lang="en-US" sz="4200" b="true">
                <a:solidFill>
                  <a:srgbClr val="FFFFFF"/>
                </a:solidFill>
                <a:latin typeface="TT Supermolot Neue Bold"/>
                <a:ea typeface="TT Supermolot Neue Bold"/>
                <a:cs typeface="TT Supermolot Neue Bold"/>
                <a:sym typeface="TT Supermolot Neue Bold"/>
              </a:rPr>
              <a:t>IMPACTO OPERATIVO</a:t>
            </a:r>
          </a:p>
        </p:txBody>
      </p:sp>
      <p:sp>
        <p:nvSpPr>
          <p:cNvPr name="TextBox 15" id="15"/>
          <p:cNvSpPr txBox="true"/>
          <p:nvPr/>
        </p:nvSpPr>
        <p:spPr>
          <a:xfrm rot="0">
            <a:off x="9144000" y="6324857"/>
            <a:ext cx="8609175" cy="2038985"/>
          </a:xfrm>
          <a:prstGeom prst="rect">
            <a:avLst/>
          </a:prstGeom>
        </p:spPr>
        <p:txBody>
          <a:bodyPr anchor="t" rtlCol="false" tIns="0" lIns="0" bIns="0" rIns="0">
            <a:spAutoFit/>
          </a:bodyPr>
          <a:lstStyle/>
          <a:p>
            <a:pPr algn="l" marL="690881" indent="-345440" lvl="1">
              <a:lnSpc>
                <a:spcPts val="4480"/>
              </a:lnSpc>
              <a:buFont typeface="Arial"/>
              <a:buChar char="•"/>
            </a:pPr>
            <a:r>
              <a:rPr lang="en-US" sz="3200" spc="-176">
                <a:solidFill>
                  <a:srgbClr val="FFFFFF"/>
                </a:solidFill>
                <a:latin typeface="TT Supermolot Neue"/>
                <a:ea typeface="TT Supermolot Neue"/>
                <a:cs typeface="TT Supermolot Neue"/>
                <a:sym typeface="TT Supermolot Neue"/>
              </a:rPr>
              <a:t>El modelo es muy sensible. Evita que falten bicicletas, pero dispararía los costos de movilizar camiones cuando no es necesario.</a:t>
            </a:r>
          </a:p>
          <a:p>
            <a:pPr algn="l" marL="0" indent="0" lvl="0">
              <a:lnSpc>
                <a:spcPts val="2800"/>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DAHCRFB_uMM</dc:identifier>
  <dcterms:modified xsi:type="dcterms:W3CDTF">2011-08-01T06:04:30Z</dcterms:modified>
  <cp:revision>1</cp:revision>
  <dc:title>Computers</dc:title>
</cp:coreProperties>
</file>

<file path=docProps/thumbnail.jpeg>
</file>